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6" r:id="rId1"/>
  </p:sldMasterIdLst>
  <p:notesMasterIdLst>
    <p:notesMasterId r:id="rId12"/>
  </p:notesMasterIdLst>
  <p:sldIdLst>
    <p:sldId id="256" r:id="rId2"/>
    <p:sldId id="258" r:id="rId3"/>
    <p:sldId id="259" r:id="rId4"/>
    <p:sldId id="261" r:id="rId5"/>
    <p:sldId id="278" r:id="rId6"/>
    <p:sldId id="280" r:id="rId7"/>
    <p:sldId id="274" r:id="rId8"/>
    <p:sldId id="281" r:id="rId9"/>
    <p:sldId id="279" r:id="rId10"/>
    <p:sldId id="282"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292"/>
    <p:restoredTop sz="93194"/>
  </p:normalViewPr>
  <p:slideViewPr>
    <p:cSldViewPr snapToGrid="0" snapToObjects="1">
      <p:cViewPr>
        <p:scale>
          <a:sx n="93" d="100"/>
          <a:sy n="93" d="100"/>
        </p:scale>
        <p:origin x="656" y="1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CD2F88A-8A99-E24E-A6E6-7FD7EC0CD37F}" type="datetimeFigureOut">
              <a:rPr lang="en-US" smtClean="0"/>
              <a:t>2/10/19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D3B43C0-C5C1-6741-993C-1565D6488D8B}" type="slidenum">
              <a:rPr lang="en-US" smtClean="0"/>
              <a:t>‹#›</a:t>
            </a:fld>
            <a:endParaRPr lang="en-US"/>
          </a:p>
        </p:txBody>
      </p:sp>
    </p:spTree>
    <p:extLst>
      <p:ext uri="{BB962C8B-B14F-4D97-AF65-F5344CB8AC3E}">
        <p14:creationId xmlns:p14="http://schemas.microsoft.com/office/powerpoint/2010/main" val="5021532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D3B43C0-C5C1-6741-993C-1565D6488D8B}" type="slidenum">
              <a:rPr lang="en-US" smtClean="0"/>
              <a:t>5</a:t>
            </a:fld>
            <a:endParaRPr lang="en-US"/>
          </a:p>
        </p:txBody>
      </p:sp>
    </p:spTree>
    <p:extLst>
      <p:ext uri="{BB962C8B-B14F-4D97-AF65-F5344CB8AC3E}">
        <p14:creationId xmlns:p14="http://schemas.microsoft.com/office/powerpoint/2010/main" val="6898057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D3B43C0-C5C1-6741-993C-1565D6488D8B}" type="slidenum">
              <a:rPr lang="en-US" smtClean="0"/>
              <a:t>6</a:t>
            </a:fld>
            <a:endParaRPr lang="en-US"/>
          </a:p>
        </p:txBody>
      </p:sp>
    </p:spTree>
    <p:extLst>
      <p:ext uri="{BB962C8B-B14F-4D97-AF65-F5344CB8AC3E}">
        <p14:creationId xmlns:p14="http://schemas.microsoft.com/office/powerpoint/2010/main" val="10575836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D3B43C0-C5C1-6741-993C-1565D6488D8B}" type="slidenum">
              <a:rPr lang="en-US" smtClean="0"/>
              <a:t>7</a:t>
            </a:fld>
            <a:endParaRPr lang="en-US"/>
          </a:p>
        </p:txBody>
      </p:sp>
    </p:spTree>
    <p:extLst>
      <p:ext uri="{BB962C8B-B14F-4D97-AF65-F5344CB8AC3E}">
        <p14:creationId xmlns:p14="http://schemas.microsoft.com/office/powerpoint/2010/main" val="882326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D3B43C0-C5C1-6741-993C-1565D6488D8B}" type="slidenum">
              <a:rPr lang="en-US" smtClean="0"/>
              <a:t>8</a:t>
            </a:fld>
            <a:endParaRPr lang="en-US"/>
          </a:p>
        </p:txBody>
      </p:sp>
    </p:spTree>
    <p:extLst>
      <p:ext uri="{BB962C8B-B14F-4D97-AF65-F5344CB8AC3E}">
        <p14:creationId xmlns:p14="http://schemas.microsoft.com/office/powerpoint/2010/main" val="19667924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D3B43C0-C5C1-6741-993C-1565D6488D8B}" type="slidenum">
              <a:rPr lang="en-US" smtClean="0"/>
              <a:t>9</a:t>
            </a:fld>
            <a:endParaRPr lang="en-US"/>
          </a:p>
        </p:txBody>
      </p:sp>
    </p:spTree>
    <p:extLst>
      <p:ext uri="{BB962C8B-B14F-4D97-AF65-F5344CB8AC3E}">
        <p14:creationId xmlns:p14="http://schemas.microsoft.com/office/powerpoint/2010/main" val="16361868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D3B43C0-C5C1-6741-993C-1565D6488D8B}" type="slidenum">
              <a:rPr lang="en-US" smtClean="0"/>
              <a:t>10</a:t>
            </a:fld>
            <a:endParaRPr lang="en-US"/>
          </a:p>
        </p:txBody>
      </p:sp>
    </p:spTree>
    <p:extLst>
      <p:ext uri="{BB962C8B-B14F-4D97-AF65-F5344CB8AC3E}">
        <p14:creationId xmlns:p14="http://schemas.microsoft.com/office/powerpoint/2010/main" val="38592286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1160EA64-D806-43AC-9DF2-F8C432F32B4C}" type="datetimeFigureOut">
              <a:rPr lang="en-US" dirty="0"/>
              <a:t>2/10/19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9F9C37B-1D36-470B-8223-D6C91242EC14}" type="datetimeFigureOut">
              <a:rPr lang="en-US" dirty="0"/>
              <a:t>2/10/19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7C6F52A-A82B-47A2-A83A-8C4C91F2D59F}" type="datetimeFigureOut">
              <a:rPr lang="en-US" dirty="0"/>
              <a:t>2/10/19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070A7B3-6521-4DCA-87E5-044747A908C1}" type="datetimeFigureOut">
              <a:rPr lang="en-US" dirty="0"/>
              <a:t>2/10/19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1160EA64-D806-43AC-9DF2-F8C432F32B4C}" type="datetimeFigureOut">
              <a:rPr lang="en-US" dirty="0"/>
              <a:t>2/10/19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AB134690-1557-4C89-A502-4959FE7FAD70}" type="datetimeFigureOut">
              <a:rPr lang="en-US" dirty="0"/>
              <a:t>2/10/19</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4F7D4976-E339-4826-83B7-FBD03F55ECF8}" type="datetimeFigureOut">
              <a:rPr lang="en-US" dirty="0"/>
              <a:t>2/10/19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t>‹#›</a:t>
            </a:fld>
            <a:endParaRPr lang="en-US" dirty="0"/>
          </a:p>
        </p:txBody>
      </p:sp>
      <p:sp>
        <p:nvSpPr>
          <p:cNvPr id="10" name="Title 9"/>
          <p:cNvSpPr>
            <a:spLocks noGrp="1"/>
          </p:cNvSpPr>
          <p:nvPr>
            <p:ph type="title"/>
          </p:nvPr>
        </p:nvSpPr>
        <p:spPr/>
        <p:txBody>
          <a:bodyPr/>
          <a:lstStyle/>
          <a:p>
            <a:r>
              <a:rPr lang="en-US"/>
              <a:t>Click to edit Master title style</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1037C31-9E7A-4F99-8774-A0E530DE1A42}" type="datetimeFigureOut">
              <a:rPr lang="en-US" dirty="0"/>
              <a:t>2/10/19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278504F-A551-4DE0-9316-4DCD1D8CC752}" type="datetimeFigureOut">
              <a:rPr lang="en-US" dirty="0"/>
              <a:t>2/10/19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p:cNvSpPr>
            <a:spLocks noGrp="1"/>
          </p:cNvSpPr>
          <p:nvPr>
            <p:ph type="dt" sz="half" idx="10"/>
          </p:nvPr>
        </p:nvSpPr>
        <p:spPr/>
        <p:txBody>
          <a:bodyPr/>
          <a:lstStyle/>
          <a:p>
            <a:fld id="{D1BE4249-C0D0-4B06-8692-E8BB871AF643}" type="datetimeFigureOut">
              <a:rPr lang="en-US" dirty="0"/>
              <a:t>2/10/19</a:t>
            </a:fld>
            <a:endParaRPr lang="en-US" dirty="0"/>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1" name="Slide Number Placeholder 10"/>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042B0DB6-F5C7-45FB-8CF3-31B45F9C2DAC}" type="datetimeFigureOut">
              <a:rPr lang="en-US" dirty="0"/>
              <a:t>2/10/19</a:t>
            </a:fld>
            <a:endParaRPr lang="en-US" dirty="0"/>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1160EA64-D806-43AC-9DF2-F8C432F32B4C}" type="datetimeFigureOut">
              <a:rPr lang="en-US" dirty="0"/>
              <a:t>2/10/19</a:t>
            </a:fld>
            <a:endParaRPr lang="en-US" dirty="0"/>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dirty="0"/>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8A7A6979-0714-4377-B894-6BE4C2D6E202}"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sldNum="0" hdr="0" ftr="0" dt="0"/>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8.png"/><Relationship Id="rId11" Type="http://schemas.openxmlformats.org/officeDocument/2006/relationships/image" Target="../media/image11.png"/><Relationship Id="rId5" Type="http://schemas.openxmlformats.org/officeDocument/2006/relationships/image" Target="../media/image7.tiff"/><Relationship Id="rId10" Type="http://schemas.microsoft.com/office/2007/relationships/hdphoto" Target="../media/hdphoto1.wdp"/><Relationship Id="rId4" Type="http://schemas.openxmlformats.org/officeDocument/2006/relationships/image" Target="../media/image6.png"/><Relationship Id="rId9"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microsoft.com/office/2007/relationships/hdphoto" Target="../media/hdphoto1.wdp"/><Relationship Id="rId5" Type="http://schemas.openxmlformats.org/officeDocument/2006/relationships/image" Target="../media/image2.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2.png"/><Relationship Id="rId7"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6.tiff"/><Relationship Id="rId5" Type="http://schemas.openxmlformats.org/officeDocument/2006/relationships/image" Target="../media/image15.gif"/><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10" name="Rectangle 9"/>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155" y="0"/>
            <a:ext cx="4654297"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620925" y="2255634"/>
            <a:ext cx="3374137" cy="851919"/>
          </a:xfrm>
          <a:prstGeom prst="rect">
            <a:avLst/>
          </a:prstGeom>
        </p:spPr>
      </p:pic>
      <p:sp>
        <p:nvSpPr>
          <p:cNvPr id="2" name="Title 1"/>
          <p:cNvSpPr>
            <a:spLocks noGrp="1"/>
          </p:cNvSpPr>
          <p:nvPr>
            <p:ph type="ctrTitle"/>
          </p:nvPr>
        </p:nvSpPr>
        <p:spPr>
          <a:xfrm>
            <a:off x="5458970" y="2386744"/>
            <a:ext cx="5928358" cy="1645920"/>
          </a:xfrm>
        </p:spPr>
        <p:txBody>
          <a:bodyPr>
            <a:normAutofit/>
          </a:bodyPr>
          <a:lstStyle/>
          <a:p>
            <a:r>
              <a:rPr lang="en-US" dirty="0"/>
              <a:t>AOLME Curriculum</a:t>
            </a:r>
            <a:br>
              <a:rPr lang="en-US" dirty="0"/>
            </a:br>
            <a:r>
              <a:rPr lang="en-US" sz="1600" dirty="0"/>
              <a:t>SESSION 2</a:t>
            </a:r>
          </a:p>
        </p:txBody>
      </p:sp>
      <p:sp>
        <p:nvSpPr>
          <p:cNvPr id="6" name="Rectangle 115"/>
          <p:cNvSpPr>
            <a:spLocks noChangeArrowheads="1"/>
          </p:cNvSpPr>
          <p:nvPr/>
        </p:nvSpPr>
        <p:spPr bwMode="auto">
          <a:xfrm>
            <a:off x="4635142" y="6487072"/>
            <a:ext cx="7533685"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chemeClr val="bg1">
                    <a:lumMod val="75000"/>
                  </a:schemeClr>
                </a:solidFill>
                <a:effectLst/>
                <a:latin typeface="Arial Unicode MS" charset="0"/>
                <a:ea typeface="Times New Roman" charset="0"/>
                <a:cs typeface="Courier New" charset="0"/>
              </a:rPr>
              <a:t>MATERIALS DEVELOPED BY </a:t>
            </a:r>
            <a:r>
              <a:rPr kumimoji="0" lang="en-US" altLang="en-US" sz="800" b="0" i="0" u="none" strike="noStrike" cap="none" normalizeH="0" baseline="0">
                <a:ln>
                  <a:noFill/>
                </a:ln>
                <a:solidFill>
                  <a:schemeClr val="bg1">
                    <a:lumMod val="75000"/>
                  </a:schemeClr>
                </a:solidFill>
                <a:effectLst/>
                <a:latin typeface="Arial Unicode MS" charset="0"/>
                <a:ea typeface="Times New Roman" charset="0"/>
                <a:cs typeface="Courier New" charset="0"/>
              </a:rPr>
              <a:t>THE AOLME</a:t>
            </a:r>
            <a:r>
              <a:rPr lang="en-US" altLang="en-US" sz="800">
                <a:solidFill>
                  <a:schemeClr val="bg1">
                    <a:lumMod val="75000"/>
                  </a:schemeClr>
                </a:solidFill>
                <a:latin typeface="Arial Unicode MS" charset="0"/>
                <a:ea typeface="Times New Roman" charset="0"/>
                <a:cs typeface="Courier New" charset="0"/>
              </a:rPr>
              <a:t> PROJECT</a:t>
            </a:r>
            <a:r>
              <a:rPr kumimoji="0" lang="en-US" altLang="en-US" sz="800" b="0" i="0" u="none" strike="noStrike" cap="none" normalizeH="0" baseline="0">
                <a:ln>
                  <a:noFill/>
                </a:ln>
                <a:solidFill>
                  <a:schemeClr val="bg1">
                    <a:lumMod val="75000"/>
                  </a:schemeClr>
                </a:solidFill>
                <a:effectLst/>
                <a:latin typeface="Arial Unicode MS" charset="0"/>
                <a:ea typeface="Times New Roman" charset="0"/>
                <a:cs typeface="Courier New" charset="0"/>
              </a:rPr>
              <a:t> </a:t>
            </a:r>
            <a:r>
              <a:rPr kumimoji="0" lang="en-US" altLang="en-US" sz="800" b="0" i="0" u="none" strike="noStrike" cap="none" normalizeH="0" baseline="0" dirty="0">
                <a:ln>
                  <a:noFill/>
                </a:ln>
                <a:solidFill>
                  <a:schemeClr val="bg1">
                    <a:lumMod val="75000"/>
                  </a:schemeClr>
                </a:solidFill>
                <a:effectLst/>
                <a:latin typeface="Arial Unicode MS" charset="0"/>
                <a:ea typeface="Times New Roman" charset="0"/>
                <a:cs typeface="Courier New" charset="0"/>
              </a:rPr>
              <a:t>AT THE UNIVERSITY OF NEW MEXICO, PLEASE DO NOT COPY OR DISTRIBUTE ANY OF THESE COPYRIGHTED TASKS WITHOUT PROPER AUTHORIZATION OF PROJECT</a:t>
            </a:r>
            <a:r>
              <a:rPr kumimoji="0" lang="en-US" altLang="en-US" sz="800" b="0" i="0" u="none" strike="noStrike" cap="none" normalizeH="0" baseline="0" dirty="0">
                <a:ln>
                  <a:noFill/>
                </a:ln>
                <a:solidFill>
                  <a:schemeClr val="bg1">
                    <a:lumMod val="75000"/>
                  </a:schemeClr>
                </a:solidFill>
                <a:effectLst/>
              </a:rPr>
              <a:t> </a:t>
            </a:r>
            <a:endParaRPr kumimoji="0" lang="en-US" altLang="en-US" sz="800" b="0" i="0" u="none" strike="noStrike" cap="none" normalizeH="0" baseline="0" dirty="0">
              <a:ln>
                <a:noFill/>
              </a:ln>
              <a:solidFill>
                <a:schemeClr val="bg1">
                  <a:lumMod val="75000"/>
                </a:schemeClr>
              </a:solidFill>
              <a:effectLst/>
              <a:latin typeface="Arial" charset="0"/>
            </a:endParaRPr>
          </a:p>
        </p:txBody>
      </p:sp>
    </p:spTree>
    <p:extLst>
      <p:ext uri="{BB962C8B-B14F-4D97-AF65-F5344CB8AC3E}">
        <p14:creationId xmlns:p14="http://schemas.microsoft.com/office/powerpoint/2010/main" val="13109808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Straight Connector 12"/>
          <p:cNvCxnSpPr>
            <a:cxnSpLocks/>
          </p:cNvCxnSpPr>
          <p:nvPr/>
        </p:nvCxnSpPr>
        <p:spPr>
          <a:xfrm flipV="1">
            <a:off x="5980973" y="1312225"/>
            <a:ext cx="0" cy="3667989"/>
          </a:xfrm>
          <a:prstGeom prst="line">
            <a:avLst/>
          </a:prstGeom>
          <a:ln w="28575"/>
        </p:spPr>
        <p:style>
          <a:lnRef idx="1">
            <a:schemeClr val="dk1"/>
          </a:lnRef>
          <a:fillRef idx="0">
            <a:schemeClr val="dk1"/>
          </a:fillRef>
          <a:effectRef idx="0">
            <a:schemeClr val="dk1"/>
          </a:effectRef>
          <a:fontRef idx="minor">
            <a:schemeClr val="tx1"/>
          </a:fontRef>
        </p:style>
      </p:cxnSp>
      <p:cxnSp>
        <p:nvCxnSpPr>
          <p:cNvPr id="7" name="Straight Connector 6"/>
          <p:cNvCxnSpPr/>
          <p:nvPr/>
        </p:nvCxnSpPr>
        <p:spPr>
          <a:xfrm>
            <a:off x="2344149" y="1086623"/>
            <a:ext cx="7566536" cy="0"/>
          </a:xfrm>
          <a:prstGeom prst="line">
            <a:avLst/>
          </a:prstGeom>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513121" y="1832584"/>
            <a:ext cx="5153552" cy="1754326"/>
          </a:xfrm>
          <a:prstGeom prst="rect">
            <a:avLst/>
          </a:prstGeom>
          <a:noFill/>
        </p:spPr>
        <p:txBody>
          <a:bodyPr wrap="square" rtlCol="0">
            <a:spAutoFit/>
          </a:bodyPr>
          <a:lstStyle/>
          <a:p>
            <a:pPr marL="360362" indent="-342900">
              <a:buAutoNum type="arabicPeriod"/>
            </a:pPr>
            <a:r>
              <a:rPr lang="en-US" dirty="0"/>
              <a:t>Activity Card</a:t>
            </a:r>
          </a:p>
          <a:p>
            <a:pPr marL="360362" indent="-342900">
              <a:buAutoNum type="arabicPeriod"/>
            </a:pPr>
            <a:r>
              <a:rPr lang="en-US" dirty="0"/>
              <a:t>Folder: /home/pi/AOLME/Session2</a:t>
            </a:r>
          </a:p>
          <a:p>
            <a:pPr marL="360362" indent="-342900">
              <a:buAutoNum type="arabicPeriod"/>
            </a:pPr>
            <a:r>
              <a:rPr lang="en-US" dirty="0"/>
              <a:t>the </a:t>
            </a:r>
            <a:r>
              <a:rPr lang="en-US" b="1" dirty="0"/>
              <a:t>“</a:t>
            </a:r>
            <a:r>
              <a:rPr lang="en-US" b="1" dirty="0" err="1"/>
              <a:t>Jupyter</a:t>
            </a:r>
            <a:r>
              <a:rPr lang="en-US" b="1" dirty="0"/>
              <a:t>” </a:t>
            </a:r>
            <a:r>
              <a:rPr lang="en-US" dirty="0"/>
              <a:t>notebook accessed via Terminal </a:t>
            </a:r>
          </a:p>
          <a:p>
            <a:pPr marL="360362" indent="-342900">
              <a:buAutoNum type="arabicPeriod"/>
            </a:pPr>
            <a:r>
              <a:rPr lang="en-US" dirty="0"/>
              <a:t>Raspberry Pi kit</a:t>
            </a:r>
          </a:p>
          <a:p>
            <a:pPr marL="360362" indent="-342900">
              <a:buAutoNum type="arabicPeriod"/>
            </a:pPr>
            <a:r>
              <a:rPr lang="en-US" dirty="0"/>
              <a:t>Student journal</a:t>
            </a:r>
          </a:p>
          <a:p>
            <a:pPr marL="360362" indent="-342900">
              <a:buAutoNum type="arabicPeriod"/>
            </a:pPr>
            <a:endParaRPr lang="en-US" dirty="0"/>
          </a:p>
        </p:txBody>
      </p:sp>
      <p:pic>
        <p:nvPicPr>
          <p:cNvPr id="63" name="Picture 62" descr="Resultado de imagen para python programming icon"/>
          <p:cNvPicPr/>
          <p:nvPr/>
        </p:nvPicPr>
        <p:blipFill rotWithShape="1">
          <a:blip r:embed="rId3" cstate="hqprint">
            <a:extLst>
              <a:ext uri="{28A0092B-C50C-407E-A947-70E740481C1C}">
                <a14:useLocalDpi xmlns:a14="http://schemas.microsoft.com/office/drawing/2010/main"/>
              </a:ext>
            </a:extLst>
          </a:blip>
          <a:srcRect/>
          <a:stretch/>
        </p:blipFill>
        <p:spPr bwMode="auto">
          <a:xfrm>
            <a:off x="437611" y="1134736"/>
            <a:ext cx="707015" cy="623379"/>
          </a:xfrm>
          <a:prstGeom prst="rect">
            <a:avLst/>
          </a:prstGeom>
          <a:noFill/>
          <a:ln>
            <a:noFill/>
          </a:ln>
          <a:extLst>
            <a:ext uri="{53640926-AAD7-44D8-BBD7-CCE9431645EC}">
              <a14:shadowObscured xmlns:a14="http://schemas.microsoft.com/office/drawing/2010/main"/>
            </a:ext>
          </a:extLst>
        </p:spPr>
      </p:pic>
      <p:sp>
        <p:nvSpPr>
          <p:cNvPr id="19" name="Rectangle 18"/>
          <p:cNvSpPr/>
          <p:nvPr/>
        </p:nvSpPr>
        <p:spPr>
          <a:xfrm>
            <a:off x="160969" y="6420133"/>
            <a:ext cx="4371581" cy="369332"/>
          </a:xfrm>
          <a:prstGeom prst="rect">
            <a:avLst/>
          </a:prstGeom>
        </p:spPr>
        <p:txBody>
          <a:bodyPr wrap="none">
            <a:spAutoFit/>
          </a:bodyPr>
          <a:lstStyle/>
          <a:p>
            <a:r>
              <a:rPr lang="en-US" dirty="0">
                <a:latin typeface="Calibri" charset="0"/>
                <a:ea typeface="Times New Roman" charset="0"/>
                <a:cs typeface="Times New Roman" charset="0"/>
              </a:rPr>
              <a:t>AOLME PROJECT - LEVEL 1- SESSION 2- 2019</a:t>
            </a:r>
            <a:r>
              <a:rPr lang="en-US" dirty="0"/>
              <a:t> </a:t>
            </a:r>
          </a:p>
        </p:txBody>
      </p:sp>
      <p:sp>
        <p:nvSpPr>
          <p:cNvPr id="41" name="Rectangle 115"/>
          <p:cNvSpPr>
            <a:spLocks noChangeArrowheads="1"/>
          </p:cNvSpPr>
          <p:nvPr/>
        </p:nvSpPr>
        <p:spPr bwMode="auto">
          <a:xfrm>
            <a:off x="4932157" y="6487072"/>
            <a:ext cx="723667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chemeClr val="bg1">
                    <a:lumMod val="75000"/>
                  </a:schemeClr>
                </a:solidFill>
                <a:effectLst/>
                <a:latin typeface="Arial Unicode MS" charset="0"/>
                <a:ea typeface="Times New Roman" charset="0"/>
                <a:cs typeface="Courier New" charset="0"/>
              </a:rPr>
              <a:t>MATERIALS DEVELOPED BY THE AOLME</a:t>
            </a:r>
            <a:r>
              <a:rPr lang="en-US" altLang="en-US" sz="800" dirty="0">
                <a:solidFill>
                  <a:schemeClr val="bg1">
                    <a:lumMod val="75000"/>
                  </a:schemeClr>
                </a:solidFill>
                <a:latin typeface="Arial Unicode MS" charset="0"/>
                <a:ea typeface="Times New Roman" charset="0"/>
                <a:cs typeface="Courier New" charset="0"/>
              </a:rPr>
              <a:t> PROJECT</a:t>
            </a:r>
            <a:r>
              <a:rPr kumimoji="0" lang="en-US" altLang="en-US" sz="800" b="0" i="0" u="none" strike="noStrike" cap="none" normalizeH="0" baseline="0" dirty="0">
                <a:ln>
                  <a:noFill/>
                </a:ln>
                <a:solidFill>
                  <a:schemeClr val="bg1">
                    <a:lumMod val="75000"/>
                  </a:schemeClr>
                </a:solidFill>
                <a:effectLst/>
                <a:latin typeface="Arial Unicode MS" charset="0"/>
                <a:ea typeface="Times New Roman" charset="0"/>
                <a:cs typeface="Courier New" charset="0"/>
              </a:rPr>
              <a:t> AT THE UNIVERSITY OF NEW MEXICO, PLEASE DO NOT COPY OR DISTRIBUTE ANY OF THESE COPYRIGHTED TASKS WITHOUT PROPER AUTHORIZATION </a:t>
            </a:r>
            <a:r>
              <a:rPr kumimoji="0" lang="en-US" altLang="en-US" sz="800" b="0" i="0" u="none" strike="noStrike" cap="none" normalizeH="0" baseline="0" dirty="0">
                <a:ln>
                  <a:noFill/>
                </a:ln>
                <a:solidFill>
                  <a:schemeClr val="bg1">
                    <a:lumMod val="75000"/>
                  </a:schemeClr>
                </a:solidFill>
                <a:effectLst/>
              </a:rPr>
              <a:t> </a:t>
            </a:r>
            <a:endParaRPr kumimoji="0" lang="en-US" altLang="en-US" sz="800" b="0" i="0" u="none" strike="noStrike" cap="none" normalizeH="0" baseline="0" dirty="0">
              <a:ln>
                <a:noFill/>
              </a:ln>
              <a:solidFill>
                <a:schemeClr val="bg1">
                  <a:lumMod val="75000"/>
                </a:schemeClr>
              </a:solidFill>
              <a:effectLst/>
              <a:latin typeface="Arial" charset="0"/>
            </a:endParaRPr>
          </a:p>
        </p:txBody>
      </p:sp>
      <p:sp>
        <p:nvSpPr>
          <p:cNvPr id="32" name="TextBox 31"/>
          <p:cNvSpPr txBox="1"/>
          <p:nvPr/>
        </p:nvSpPr>
        <p:spPr>
          <a:xfrm>
            <a:off x="1576708" y="1245775"/>
            <a:ext cx="3355449" cy="369332"/>
          </a:xfrm>
          <a:prstGeom prst="rect">
            <a:avLst/>
          </a:prstGeom>
          <a:solidFill>
            <a:schemeClr val="accent2">
              <a:lumMod val="60000"/>
              <a:lumOff val="40000"/>
            </a:schemeClr>
          </a:solidFill>
        </p:spPr>
        <p:txBody>
          <a:bodyPr wrap="square" rtlCol="0">
            <a:spAutoFit/>
          </a:bodyPr>
          <a:lstStyle/>
          <a:p>
            <a:pPr algn="ctr"/>
            <a:r>
              <a:rPr lang="en-US" b="1"/>
              <a:t>Resources for the Activity</a:t>
            </a:r>
          </a:p>
        </p:txBody>
      </p:sp>
      <p:sp>
        <p:nvSpPr>
          <p:cNvPr id="40" name="TextBox 39"/>
          <p:cNvSpPr txBox="1"/>
          <p:nvPr/>
        </p:nvSpPr>
        <p:spPr>
          <a:xfrm>
            <a:off x="6702487" y="1233306"/>
            <a:ext cx="4466257" cy="369332"/>
          </a:xfrm>
          <a:prstGeom prst="rect">
            <a:avLst/>
          </a:prstGeom>
          <a:solidFill>
            <a:schemeClr val="accent2">
              <a:lumMod val="60000"/>
              <a:lumOff val="40000"/>
            </a:schemeClr>
          </a:solidFill>
        </p:spPr>
        <p:txBody>
          <a:bodyPr wrap="square" rtlCol="0">
            <a:spAutoFit/>
          </a:bodyPr>
          <a:lstStyle/>
          <a:p>
            <a:pPr algn="ctr"/>
            <a:r>
              <a:rPr lang="en-US" b="1" dirty="0"/>
              <a:t>Recommended steps for the Activity</a:t>
            </a:r>
          </a:p>
        </p:txBody>
      </p:sp>
      <p:sp>
        <p:nvSpPr>
          <p:cNvPr id="42" name="TextBox 41"/>
          <p:cNvSpPr txBox="1"/>
          <p:nvPr/>
        </p:nvSpPr>
        <p:spPr>
          <a:xfrm>
            <a:off x="5980973" y="1601518"/>
            <a:ext cx="6187854" cy="2862322"/>
          </a:xfrm>
          <a:prstGeom prst="rect">
            <a:avLst/>
          </a:prstGeom>
          <a:noFill/>
        </p:spPr>
        <p:txBody>
          <a:bodyPr wrap="square" rtlCol="0">
            <a:spAutoFit/>
          </a:bodyPr>
          <a:lstStyle/>
          <a:p>
            <a:pPr marL="360362" indent="-342900">
              <a:buAutoNum type="arabicPeriod"/>
            </a:pPr>
            <a:r>
              <a:rPr lang="en-US" dirty="0"/>
              <a:t>Have students reflect on how numbers cancel each other through inverse operations.</a:t>
            </a:r>
          </a:p>
          <a:p>
            <a:pPr marL="360362" indent="-342900">
              <a:buAutoNum type="arabicPeriod"/>
            </a:pPr>
            <a:r>
              <a:rPr lang="en-US" dirty="0"/>
              <a:t>Have them practice on paper getting rid of numbers to ’guess’ the number.</a:t>
            </a:r>
          </a:p>
          <a:p>
            <a:pPr marL="360362" indent="-342900">
              <a:buAutoNum type="arabicPeriod"/>
            </a:pPr>
            <a:r>
              <a:rPr lang="en-US" dirty="0"/>
              <a:t>Let students collaborate and have fun and encourage creativity and communication</a:t>
            </a:r>
          </a:p>
          <a:p>
            <a:pPr marL="360362" indent="-342900">
              <a:buAutoNum type="arabicPeriod"/>
            </a:pPr>
            <a:r>
              <a:rPr lang="en-US" dirty="0"/>
              <a:t>Try not to tell them, instead ask questions to prompt their thinking.</a:t>
            </a:r>
          </a:p>
          <a:p>
            <a:pPr marL="360362" indent="-342900">
              <a:buAutoNum type="arabicPeriod"/>
            </a:pPr>
            <a:r>
              <a:rPr lang="en-US" dirty="0"/>
              <a:t>Invite members from other teams to play the game of your team.</a:t>
            </a:r>
          </a:p>
        </p:txBody>
      </p:sp>
      <p:sp>
        <p:nvSpPr>
          <p:cNvPr id="12" name="Rectangle 11"/>
          <p:cNvSpPr/>
          <p:nvPr/>
        </p:nvSpPr>
        <p:spPr>
          <a:xfrm>
            <a:off x="791118" y="143924"/>
            <a:ext cx="10977569" cy="646331"/>
          </a:xfrm>
          <a:prstGeom prst="rect">
            <a:avLst/>
          </a:prstGeom>
        </p:spPr>
        <p:txBody>
          <a:bodyPr wrap="square">
            <a:spAutoFit/>
          </a:bodyPr>
          <a:lstStyle/>
          <a:p>
            <a:r>
              <a:rPr lang="en-US" sz="3600" b="1" dirty="0"/>
              <a:t>2.3. Creating Your # Guessing Game w/ Python</a:t>
            </a:r>
            <a:endParaRPr lang="en-US" sz="3600" dirty="0"/>
          </a:p>
        </p:txBody>
      </p:sp>
      <p:sp>
        <p:nvSpPr>
          <p:cNvPr id="2" name="Rectangle 1">
            <a:extLst>
              <a:ext uri="{FF2B5EF4-FFF2-40B4-BE49-F238E27FC236}">
                <a16:creationId xmlns:a16="http://schemas.microsoft.com/office/drawing/2014/main" id="{4766689A-B8A8-3B41-B725-F654AB746E46}"/>
              </a:ext>
            </a:extLst>
          </p:cNvPr>
          <p:cNvSpPr/>
          <p:nvPr/>
        </p:nvSpPr>
        <p:spPr>
          <a:xfrm>
            <a:off x="2857676" y="5719705"/>
            <a:ext cx="7689622" cy="369332"/>
          </a:xfrm>
          <a:prstGeom prst="rect">
            <a:avLst/>
          </a:prstGeom>
        </p:spPr>
        <p:txBody>
          <a:bodyPr wrap="square">
            <a:spAutoFit/>
          </a:bodyPr>
          <a:lstStyle/>
          <a:p>
            <a:pPr lvl="0"/>
            <a:r>
              <a:rPr lang="en-US" b="1" dirty="0"/>
              <a:t>Activity 3 Goal: </a:t>
            </a:r>
            <a:r>
              <a:rPr lang="en-US" dirty="0"/>
              <a:t>Program a number guessing game using Python.</a:t>
            </a:r>
          </a:p>
        </p:txBody>
      </p:sp>
      <p:sp>
        <p:nvSpPr>
          <p:cNvPr id="14" name="Rectangle 13">
            <a:extLst>
              <a:ext uri="{FF2B5EF4-FFF2-40B4-BE49-F238E27FC236}">
                <a16:creationId xmlns:a16="http://schemas.microsoft.com/office/drawing/2014/main" id="{E6A90184-0F16-EB4A-99CB-6EF95A70951F}"/>
              </a:ext>
            </a:extLst>
          </p:cNvPr>
          <p:cNvSpPr/>
          <p:nvPr/>
        </p:nvSpPr>
        <p:spPr>
          <a:xfrm>
            <a:off x="349727" y="3499146"/>
            <a:ext cx="5474096" cy="2308324"/>
          </a:xfrm>
          <a:prstGeom prst="rect">
            <a:avLst/>
          </a:prstGeom>
        </p:spPr>
        <p:txBody>
          <a:bodyPr wrap="square">
            <a:spAutoFit/>
          </a:bodyPr>
          <a:lstStyle/>
          <a:p>
            <a:r>
              <a:rPr lang="en-US" sz="1600" b="1" dirty="0">
                <a:latin typeface="Calibri" panose="020F0502020204030204" pitchFamily="34" charset="0"/>
                <a:ea typeface="Calibri" panose="020F0502020204030204" pitchFamily="34" charset="0"/>
                <a:cs typeface="Times New Roman" panose="02020603050405020304" pitchFamily="18" charset="0"/>
              </a:rPr>
              <a:t>Evaluate how did the team roles work?</a:t>
            </a:r>
          </a:p>
          <a:p>
            <a:r>
              <a:rPr lang="en-US" sz="1600" u="sng" dirty="0">
                <a:latin typeface="Calibri" panose="020F0502020204030204" pitchFamily="34" charset="0"/>
                <a:ea typeface="Calibri" panose="020F0502020204030204" pitchFamily="34" charset="0"/>
                <a:cs typeface="Times New Roman" panose="02020603050405020304" pitchFamily="18" charset="0"/>
              </a:rPr>
              <a:t>Discussion Expert</a:t>
            </a:r>
            <a:r>
              <a:rPr lang="en-US" sz="1600" dirty="0">
                <a:latin typeface="Calibri" panose="020F0502020204030204" pitchFamily="34" charset="0"/>
                <a:ea typeface="Calibri" panose="020F0502020204030204" pitchFamily="34" charset="0"/>
                <a:cs typeface="Times New Roman" panose="02020603050405020304" pitchFamily="18" charset="0"/>
              </a:rPr>
              <a:t>: Leads the team discussion asking questions about what the session is about.</a:t>
            </a:r>
          </a:p>
          <a:p>
            <a:r>
              <a:rPr lang="en-US" sz="1600" u="sng" dirty="0">
                <a:latin typeface="Calibri" panose="020F0502020204030204" pitchFamily="34" charset="0"/>
                <a:ea typeface="Calibri" panose="020F0502020204030204" pitchFamily="34" charset="0"/>
                <a:cs typeface="Times New Roman" panose="02020603050405020304" pitchFamily="18" charset="0"/>
              </a:rPr>
              <a:t>Fair Participation Expert</a:t>
            </a:r>
            <a:r>
              <a:rPr lang="en-US" sz="1600" dirty="0">
                <a:latin typeface="Calibri" panose="020F0502020204030204" pitchFamily="34" charset="0"/>
                <a:ea typeface="Calibri" panose="020F0502020204030204" pitchFamily="34" charset="0"/>
                <a:cs typeface="Times New Roman" panose="02020603050405020304" pitchFamily="18" charset="0"/>
              </a:rPr>
              <a:t>: makes sure of fair participation of everyone. </a:t>
            </a:r>
          </a:p>
          <a:p>
            <a:r>
              <a:rPr lang="en-US" sz="1600" u="sng" dirty="0">
                <a:latin typeface="Calibri" panose="020F0502020204030204" pitchFamily="34" charset="0"/>
                <a:ea typeface="Calibri" panose="020F0502020204030204" pitchFamily="34" charset="0"/>
                <a:cs typeface="Times New Roman" panose="02020603050405020304" pitchFamily="18" charset="0"/>
              </a:rPr>
              <a:t>Hardware Setup/Teardown Expert</a:t>
            </a:r>
            <a:r>
              <a:rPr lang="en-US" sz="1600" dirty="0">
                <a:latin typeface="Calibri" panose="020F0502020204030204" pitchFamily="34" charset="0"/>
                <a:ea typeface="Calibri" panose="020F0502020204030204" pitchFamily="34" charset="0"/>
                <a:cs typeface="Times New Roman" panose="02020603050405020304" pitchFamily="18" charset="0"/>
              </a:rPr>
              <a:t>: in charge of setting up &amp; putting away materials and computer equipment. </a:t>
            </a:r>
          </a:p>
          <a:p>
            <a:r>
              <a:rPr lang="en-US" sz="1600" u="sng" dirty="0">
                <a:latin typeface="Calibri" panose="020F0502020204030204" pitchFamily="34" charset="0"/>
                <a:ea typeface="Calibri" panose="020F0502020204030204" pitchFamily="34" charset="0"/>
                <a:cs typeface="Times New Roman" panose="02020603050405020304" pitchFamily="18" charset="0"/>
              </a:rPr>
              <a:t>Summary Expert</a:t>
            </a:r>
            <a:r>
              <a:rPr lang="en-US" sz="1600" dirty="0">
                <a:latin typeface="Calibri" panose="020F0502020204030204" pitchFamily="34" charset="0"/>
                <a:ea typeface="Calibri" panose="020F0502020204030204" pitchFamily="34" charset="0"/>
                <a:cs typeface="Times New Roman" panose="02020603050405020304" pitchFamily="18" charset="0"/>
              </a:rPr>
              <a:t>: summarizes and records team questions and what the teams has learned. </a:t>
            </a:r>
          </a:p>
        </p:txBody>
      </p:sp>
      <p:sp>
        <p:nvSpPr>
          <p:cNvPr id="15" name="TextBox 14">
            <a:extLst>
              <a:ext uri="{FF2B5EF4-FFF2-40B4-BE49-F238E27FC236}">
                <a16:creationId xmlns:a16="http://schemas.microsoft.com/office/drawing/2014/main" id="{15CE9347-F7F2-6141-96C4-AF1B85759FCE}"/>
              </a:ext>
            </a:extLst>
          </p:cNvPr>
          <p:cNvSpPr txBox="1"/>
          <p:nvPr/>
        </p:nvSpPr>
        <p:spPr>
          <a:xfrm>
            <a:off x="7102928" y="785830"/>
            <a:ext cx="4854578" cy="276999"/>
          </a:xfrm>
          <a:prstGeom prst="rect">
            <a:avLst/>
          </a:prstGeom>
          <a:solidFill>
            <a:schemeClr val="bg2">
              <a:lumMod val="90000"/>
            </a:schemeClr>
          </a:solidFill>
          <a:ln>
            <a:solidFill>
              <a:schemeClr val="accent1"/>
            </a:solidFill>
          </a:ln>
        </p:spPr>
        <p:txBody>
          <a:bodyPr wrap="square" rtlCol="0">
            <a:spAutoFit/>
          </a:bodyPr>
          <a:lstStyle/>
          <a:p>
            <a:r>
              <a:rPr lang="en-US" sz="1200" b="1" dirty="0"/>
              <a:t>Note</a:t>
            </a:r>
            <a:r>
              <a:rPr lang="en-US" sz="1200" dirty="0"/>
              <a:t>: The numbers in Card match the Tasks numbers in </a:t>
            </a:r>
            <a:r>
              <a:rPr lang="en-US" sz="1200" dirty="0" err="1"/>
              <a:t>Jupyter</a:t>
            </a:r>
            <a:r>
              <a:rPr lang="en-US" sz="1200" dirty="0"/>
              <a:t> Notebook. </a:t>
            </a:r>
          </a:p>
        </p:txBody>
      </p:sp>
    </p:spTree>
    <p:extLst>
      <p:ext uri="{BB962C8B-B14F-4D97-AF65-F5344CB8AC3E}">
        <p14:creationId xmlns:p14="http://schemas.microsoft.com/office/powerpoint/2010/main" val="414315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1"/>
          <p:cNvPicPr/>
          <p:nvPr/>
        </p:nvPicPr>
        <p:blipFill rotWithShape="1">
          <a:blip r:embed="rId2" cstate="print">
            <a:clrChange>
              <a:clrFrom>
                <a:srgbClr val="FFFFFF"/>
              </a:clrFrom>
              <a:clrTo>
                <a:srgbClr val="FFFFFF">
                  <a:alpha val="0"/>
                </a:srgbClr>
              </a:clrTo>
            </a:clrChange>
            <a:extLst>
              <a:ext uri="{BEBA8EAE-BF5A-486C-A8C5-ECC9F3942E4B}">
                <a14:imgProps xmlns:a14="http://schemas.microsoft.com/office/drawing/2010/main">
                  <a14:imgLayer r:embed="rId3">
                    <a14:imgEffect>
                      <a14:artisticPaintBrush/>
                    </a14:imgEffect>
                  </a14:imgLayer>
                </a14:imgProps>
              </a:ext>
            </a:extLst>
          </a:blip>
          <a:srcRect/>
          <a:stretch/>
        </p:blipFill>
        <p:spPr bwMode="auto">
          <a:xfrm>
            <a:off x="27941" y="0"/>
            <a:ext cx="1812472" cy="2155104"/>
          </a:xfrm>
          <a:prstGeom prst="rect">
            <a:avLst/>
          </a:prstGeom>
          <a:noFill/>
          <a:ln w="31750" cap="sq">
            <a:noFill/>
            <a:miter lim="800000"/>
          </a:ln>
        </p:spPr>
      </p:pic>
      <p:sp>
        <p:nvSpPr>
          <p:cNvPr id="2" name="Title 1"/>
          <p:cNvSpPr>
            <a:spLocks noGrp="1"/>
          </p:cNvSpPr>
          <p:nvPr>
            <p:ph type="title"/>
          </p:nvPr>
        </p:nvSpPr>
        <p:spPr>
          <a:xfrm>
            <a:off x="2641601" y="329304"/>
            <a:ext cx="7220856" cy="895338"/>
          </a:xfrm>
        </p:spPr>
        <p:txBody>
          <a:bodyPr>
            <a:normAutofit/>
          </a:bodyPr>
          <a:lstStyle/>
          <a:p>
            <a:r>
              <a:rPr lang="en-US" dirty="0"/>
              <a:t>Level 1</a:t>
            </a: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1995451291"/>
              </p:ext>
            </p:extLst>
          </p:nvPr>
        </p:nvGraphicFramePr>
        <p:xfrm>
          <a:off x="482599" y="1347884"/>
          <a:ext cx="10441214" cy="5195570"/>
        </p:xfrm>
        <a:graphic>
          <a:graphicData uri="http://schemas.openxmlformats.org/drawingml/2006/table">
            <a:tbl>
              <a:tblPr>
                <a:tableStyleId>{5C22544A-7EE6-4342-B048-85BDC9FD1C3A}</a:tableStyleId>
              </a:tblPr>
              <a:tblGrid>
                <a:gridCol w="10441214">
                  <a:extLst>
                    <a:ext uri="{9D8B030D-6E8A-4147-A177-3AD203B41FA5}">
                      <a16:colId xmlns:a16="http://schemas.microsoft.com/office/drawing/2014/main" val="20000"/>
                    </a:ext>
                  </a:extLst>
                </a:gridCol>
              </a:tblGrid>
              <a:tr h="5188564">
                <a:tc>
                  <a:txBody>
                    <a:bodyPr/>
                    <a:lstStyle/>
                    <a:p>
                      <a:pPr marL="646113" marR="0" indent="-347663" algn="l">
                        <a:lnSpc>
                          <a:spcPct val="107000"/>
                        </a:lnSpc>
                        <a:spcBef>
                          <a:spcPts val="0"/>
                        </a:spcBef>
                        <a:spcAft>
                          <a:spcPts val="800"/>
                        </a:spcAft>
                        <a:buFont typeface="Arial" charset="0"/>
                        <a:buChar char="•"/>
                        <a:tabLst/>
                      </a:pPr>
                      <a:r>
                        <a:rPr lang="en-US" sz="2500" dirty="0">
                          <a:effectLst/>
                        </a:rPr>
                        <a:t>SESSION 1: </a:t>
                      </a:r>
                      <a:r>
                        <a:rPr lang="en-US" sz="2500" b="1" i="1" dirty="0">
                          <a:effectLst/>
                        </a:rPr>
                        <a:t>Basic of Raspberry PI and Linux-</a:t>
                      </a:r>
                      <a:r>
                        <a:rPr lang="en-US" sz="2500" b="0" i="1" dirty="0">
                          <a:effectLst/>
                        </a:rPr>
                        <a:t>(motivational overview</a:t>
                      </a:r>
                      <a:r>
                        <a:rPr lang="en-US" sz="2500" b="0" i="1" baseline="0" dirty="0">
                          <a:effectLst/>
                        </a:rPr>
                        <a:t> of projects-images, ls, cd)</a:t>
                      </a:r>
                      <a:endParaRPr lang="en-US" sz="2500" b="0" i="1" dirty="0">
                        <a:effectLst/>
                      </a:endParaRPr>
                    </a:p>
                    <a:p>
                      <a:pPr marL="646113" marR="0" indent="-347663" algn="l">
                        <a:lnSpc>
                          <a:spcPct val="107000"/>
                        </a:lnSpc>
                        <a:spcBef>
                          <a:spcPts val="0"/>
                        </a:spcBef>
                        <a:spcAft>
                          <a:spcPts val="800"/>
                        </a:spcAft>
                        <a:buFont typeface="Arial" charset="0"/>
                        <a:buChar char="•"/>
                        <a:tabLst/>
                      </a:pPr>
                      <a:r>
                        <a:rPr lang="en-US" sz="2500" dirty="0">
                          <a:effectLst/>
                        </a:rPr>
                        <a:t>SESSION 2: </a:t>
                      </a:r>
                      <a:r>
                        <a:rPr lang="en-US" sz="2500" b="1" i="1" dirty="0">
                          <a:effectLst/>
                        </a:rPr>
                        <a:t>Introduction to Python Programming </a:t>
                      </a:r>
                      <a:r>
                        <a:rPr lang="en-US" sz="2500" b="0" i="1" dirty="0">
                          <a:effectLst/>
                        </a:rPr>
                        <a:t>(print, algebra, strings)</a:t>
                      </a:r>
                    </a:p>
                    <a:p>
                      <a:pPr marL="646113" marR="0" indent="-347663" algn="l">
                        <a:lnSpc>
                          <a:spcPct val="107000"/>
                        </a:lnSpc>
                        <a:spcBef>
                          <a:spcPts val="0"/>
                        </a:spcBef>
                        <a:spcAft>
                          <a:spcPts val="800"/>
                        </a:spcAft>
                        <a:buFont typeface="Arial" charset="0"/>
                        <a:buChar char="•"/>
                        <a:tabLst/>
                      </a:pPr>
                      <a:r>
                        <a:rPr lang="en-US" sz="2500" dirty="0">
                          <a:effectLst/>
                        </a:rPr>
                        <a:t>SESSION 3:  </a:t>
                      </a:r>
                      <a:r>
                        <a:rPr lang="en-US" sz="2500" b="1" i="1" dirty="0">
                          <a:effectLst/>
                        </a:rPr>
                        <a:t>Algorithms </a:t>
                      </a:r>
                      <a:r>
                        <a:rPr lang="en-US" sz="2500" b="0" i="1" dirty="0">
                          <a:effectLst/>
                        </a:rPr>
                        <a:t>(for and while loops, range commands, if statements,</a:t>
                      </a:r>
                      <a:r>
                        <a:rPr lang="en-US" sz="2500" b="0" i="1" baseline="0" dirty="0">
                          <a:effectLst/>
                        </a:rPr>
                        <a:t> inequalities, sprite movement)</a:t>
                      </a:r>
                      <a:endParaRPr lang="en-US" sz="2500" b="0" i="1" dirty="0">
                        <a:effectLst/>
                      </a:endParaRPr>
                    </a:p>
                    <a:p>
                      <a:pPr marL="646113" marR="0" indent="-347663" algn="l" defTabSz="914400" rtl="0" eaLnBrk="1" fontAlgn="auto" latinLnBrk="0" hangingPunct="1">
                        <a:lnSpc>
                          <a:spcPct val="107000"/>
                        </a:lnSpc>
                        <a:spcBef>
                          <a:spcPts val="0"/>
                        </a:spcBef>
                        <a:spcAft>
                          <a:spcPts val="800"/>
                        </a:spcAft>
                        <a:buClrTx/>
                        <a:buSzTx/>
                        <a:buFont typeface="Arial" charset="0"/>
                        <a:buChar char="•"/>
                        <a:tabLst/>
                        <a:defRPr/>
                      </a:pPr>
                      <a:r>
                        <a:rPr lang="en-US" sz="2500" dirty="0">
                          <a:solidFill>
                            <a:schemeClr val="tx1"/>
                          </a:solidFill>
                          <a:effectLst/>
                        </a:rPr>
                        <a:t>SESSION 4:  </a:t>
                      </a:r>
                      <a:r>
                        <a:rPr lang="en-US" sz="2500" b="1" i="1" kern="1200" dirty="0">
                          <a:solidFill>
                            <a:schemeClr val="tx1"/>
                          </a:solidFill>
                          <a:effectLst/>
                          <a:latin typeface="+mn-lt"/>
                          <a:ea typeface="+mn-ea"/>
                          <a:cs typeface="+mn-cs"/>
                        </a:rPr>
                        <a:t>The Coordinate Plane and Black &amp; White Images in Python</a:t>
                      </a:r>
                      <a:endParaRPr lang="en-US" sz="2500" dirty="0">
                        <a:solidFill>
                          <a:schemeClr val="tx1"/>
                        </a:solidFill>
                        <a:effectLst/>
                      </a:endParaRPr>
                    </a:p>
                    <a:p>
                      <a:pPr marL="646113" marR="0" indent="-347663" algn="l" defTabSz="914400" rtl="0" eaLnBrk="1" fontAlgn="auto" latinLnBrk="0" hangingPunct="1">
                        <a:lnSpc>
                          <a:spcPct val="107000"/>
                        </a:lnSpc>
                        <a:spcBef>
                          <a:spcPts val="0"/>
                        </a:spcBef>
                        <a:spcAft>
                          <a:spcPts val="800"/>
                        </a:spcAft>
                        <a:buClrTx/>
                        <a:buSzTx/>
                        <a:buFont typeface="Arial" charset="0"/>
                        <a:buChar char="•"/>
                        <a:tabLst/>
                        <a:defRPr/>
                      </a:pPr>
                      <a:r>
                        <a:rPr lang="en-US" sz="2500" dirty="0">
                          <a:effectLst/>
                        </a:rPr>
                        <a:t>SESSION 5: </a:t>
                      </a:r>
                      <a:r>
                        <a:rPr lang="en-US" sz="2500" b="1" i="1" kern="1200" dirty="0">
                          <a:solidFill>
                            <a:schemeClr val="dk1"/>
                          </a:solidFill>
                          <a:effectLst/>
                          <a:latin typeface="+mn-lt"/>
                          <a:ea typeface="+mn-ea"/>
                          <a:cs typeface="+mn-cs"/>
                        </a:rPr>
                        <a:t>Binary and Hexadecimal number systems</a:t>
                      </a:r>
                      <a:endParaRPr lang="en-US" sz="2500" dirty="0">
                        <a:effectLst/>
                      </a:endParaRPr>
                    </a:p>
                    <a:p>
                      <a:pPr marL="646113" marR="0" indent="-347663" algn="l" defTabSz="914400" rtl="0" eaLnBrk="1" fontAlgn="auto" latinLnBrk="0" hangingPunct="1">
                        <a:lnSpc>
                          <a:spcPct val="107000"/>
                        </a:lnSpc>
                        <a:spcBef>
                          <a:spcPts val="0"/>
                        </a:spcBef>
                        <a:spcAft>
                          <a:spcPts val="800"/>
                        </a:spcAft>
                        <a:buClrTx/>
                        <a:buSzTx/>
                        <a:buFont typeface="Arial" charset="0"/>
                        <a:buChar char="•"/>
                        <a:tabLst/>
                        <a:defRPr/>
                      </a:pPr>
                      <a:r>
                        <a:rPr lang="en-US" sz="2500" dirty="0">
                          <a:effectLst/>
                        </a:rPr>
                        <a:t>SESSION 6: </a:t>
                      </a:r>
                      <a:r>
                        <a:rPr lang="en-US" sz="2500" b="1" i="1" kern="1200" dirty="0">
                          <a:solidFill>
                            <a:schemeClr val="dk1"/>
                          </a:solidFill>
                          <a:effectLst/>
                          <a:latin typeface="+mn-lt"/>
                          <a:ea typeface="+mn-ea"/>
                          <a:cs typeface="+mn-cs"/>
                        </a:rPr>
                        <a:t>Images and Their Components (histograms)</a:t>
                      </a:r>
                      <a:endParaRPr lang="en-US" sz="2500" dirty="0">
                        <a:effectLst/>
                      </a:endParaRPr>
                    </a:p>
                    <a:p>
                      <a:pPr marL="646113" marR="0" indent="-347663" algn="l" defTabSz="914400" rtl="0" eaLnBrk="1" fontAlgn="auto" latinLnBrk="0" hangingPunct="1">
                        <a:lnSpc>
                          <a:spcPct val="107000"/>
                        </a:lnSpc>
                        <a:spcBef>
                          <a:spcPts val="0"/>
                        </a:spcBef>
                        <a:spcAft>
                          <a:spcPts val="800"/>
                        </a:spcAft>
                        <a:buClrTx/>
                        <a:buSzTx/>
                        <a:buFont typeface="Arial" charset="0"/>
                        <a:buChar char="•"/>
                        <a:tabLst/>
                        <a:defRPr/>
                      </a:pPr>
                      <a:r>
                        <a:rPr lang="en-US" sz="2500" dirty="0">
                          <a:effectLst/>
                        </a:rPr>
                        <a:t>SESSION 7: </a:t>
                      </a:r>
                      <a:r>
                        <a:rPr lang="en-US" sz="2500" b="1" i="1" kern="1200" dirty="0">
                          <a:solidFill>
                            <a:schemeClr val="dk1"/>
                          </a:solidFill>
                          <a:effectLst/>
                          <a:latin typeface="+mn-lt"/>
                          <a:ea typeface="+mn-ea"/>
                          <a:cs typeface="+mn-cs"/>
                        </a:rPr>
                        <a:t>Creation of Images and Video</a:t>
                      </a:r>
                      <a:endParaRPr lang="en-US" sz="2500" dirty="0">
                        <a:effectLst/>
                      </a:endParaRPr>
                    </a:p>
                    <a:p>
                      <a:pPr marL="646113" marR="0" indent="-347663" algn="l">
                        <a:lnSpc>
                          <a:spcPct val="107000"/>
                        </a:lnSpc>
                        <a:spcBef>
                          <a:spcPts val="0"/>
                        </a:spcBef>
                        <a:spcAft>
                          <a:spcPts val="800"/>
                        </a:spcAft>
                        <a:buFont typeface="Arial" charset="0"/>
                        <a:buChar char="•"/>
                        <a:tabLst/>
                      </a:pPr>
                      <a:r>
                        <a:rPr lang="en-US" sz="2500" dirty="0">
                          <a:effectLst/>
                        </a:rPr>
                        <a:t>FINAL PROJECT:  VIDEO</a:t>
                      </a:r>
                      <a:endParaRPr lang="en-US" sz="2500" dirty="0">
                        <a:effectLst/>
                        <a:latin typeface="Calibri" charset="0"/>
                        <a:ea typeface="Calibri" charset="0"/>
                        <a:cs typeface="Times New Roman" charset="0"/>
                      </a:endParaRPr>
                    </a:p>
                  </a:txBody>
                  <a:tcPr marL="54803" marR="54803" marT="0" marB="0"/>
                </a:tc>
                <a:extLst>
                  <a:ext uri="{0D108BD9-81ED-4DB2-BD59-A6C34878D82A}">
                    <a16:rowId xmlns:a16="http://schemas.microsoft.com/office/drawing/2014/main" val="10000"/>
                  </a:ext>
                </a:extLst>
              </a:tr>
            </a:tbl>
          </a:graphicData>
        </a:graphic>
      </p:graphicFrame>
      <p:pic>
        <p:nvPicPr>
          <p:cNvPr id="4" name="Picture 3"/>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bwMode="auto">
          <a:xfrm>
            <a:off x="8941528" y="4139565"/>
            <a:ext cx="1982285" cy="2269671"/>
          </a:xfrm>
          <a:prstGeom prst="rect">
            <a:avLst/>
          </a:prstGeom>
          <a:ln w="31750" cap="sq">
            <a:noFill/>
            <a:miter lim="800000"/>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7511731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6600" y="888492"/>
            <a:ext cx="10468864" cy="1188720"/>
          </a:xfrm>
        </p:spPr>
        <p:txBody>
          <a:bodyPr>
            <a:normAutofit/>
          </a:bodyPr>
          <a:lstStyle/>
          <a:p>
            <a:r>
              <a:rPr lang="en-US" b="1" i="1" dirty="0">
                <a:solidFill>
                  <a:schemeClr val="tx1"/>
                </a:solidFill>
              </a:rPr>
              <a:t>introduction to Python Programming</a:t>
            </a:r>
            <a:endParaRPr lang="en-US" dirty="0"/>
          </a:p>
        </p:txBody>
      </p:sp>
      <p:sp>
        <p:nvSpPr>
          <p:cNvPr id="3" name="Content Placeholder 2"/>
          <p:cNvSpPr>
            <a:spLocks noGrp="1"/>
          </p:cNvSpPr>
          <p:nvPr>
            <p:ph idx="1"/>
          </p:nvPr>
        </p:nvSpPr>
        <p:spPr>
          <a:xfrm>
            <a:off x="736599" y="2512787"/>
            <a:ext cx="10905671" cy="3784600"/>
          </a:xfrm>
        </p:spPr>
        <p:txBody>
          <a:bodyPr>
            <a:noAutofit/>
          </a:bodyPr>
          <a:lstStyle/>
          <a:p>
            <a:pPr marL="0" lvl="0" indent="0">
              <a:buNone/>
            </a:pPr>
            <a:r>
              <a:rPr lang="en-US" sz="3200" dirty="0"/>
              <a:t>OBJECTIVES:</a:t>
            </a:r>
          </a:p>
          <a:p>
            <a:pPr marL="342900" lvl="0" indent="-342900">
              <a:buFont typeface="+mj-lt"/>
              <a:buAutoNum type="arabicPeriod"/>
            </a:pPr>
            <a:r>
              <a:rPr lang="en-US" sz="2800" dirty="0"/>
              <a:t>Apply basics of Python Programming.</a:t>
            </a:r>
          </a:p>
          <a:p>
            <a:pPr marL="342900" lvl="0" indent="-342900">
              <a:buFont typeface="+mj-lt"/>
              <a:buAutoNum type="arabicPeriod"/>
            </a:pPr>
            <a:r>
              <a:rPr lang="en-US" sz="2800" dirty="0"/>
              <a:t>Program basic operations and variables in Python.</a:t>
            </a:r>
          </a:p>
          <a:p>
            <a:pPr marL="342900" lvl="0" indent="-342900">
              <a:buFont typeface="+mj-lt"/>
              <a:buAutoNum type="arabicPeriod"/>
            </a:pPr>
            <a:r>
              <a:rPr lang="en-US" sz="2800" dirty="0"/>
              <a:t>Solve and create own operations, and arithmetic-algebraic expressions. </a:t>
            </a:r>
          </a:p>
          <a:p>
            <a:pPr marL="342900" lvl="0" indent="-342900">
              <a:buFont typeface="+mj-lt"/>
              <a:buAutoNum type="arabicPeriod"/>
            </a:pPr>
            <a:r>
              <a:rPr lang="en-US" sz="2800" dirty="0"/>
              <a:t>Program a number guessing game using Python.</a:t>
            </a:r>
          </a:p>
        </p:txBody>
      </p:sp>
    </p:spTree>
    <p:extLst>
      <p:ext uri="{BB962C8B-B14F-4D97-AF65-F5344CB8AC3E}">
        <p14:creationId xmlns:p14="http://schemas.microsoft.com/office/powerpoint/2010/main" val="11129470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9" name="Rectangle 8"/>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6072915" cy="68580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33032" y="640080"/>
            <a:ext cx="4818888" cy="5261170"/>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77586" y="806357"/>
            <a:ext cx="4511266" cy="49286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Resultado de imagen para black and white image pixel"/>
          <p:cNvPicPr/>
          <p:nvPr/>
        </p:nvPicPr>
        <p:blipFill rotWithShape="1">
          <a:blip r:embed="rId2">
            <a:extLst>
              <a:ext uri="{28A0092B-C50C-407E-A947-70E740481C1C}">
                <a14:useLocalDpi xmlns:a14="http://schemas.microsoft.com/office/drawing/2010/main"/>
              </a:ext>
            </a:extLst>
          </a:blip>
          <a:srcRect/>
          <a:stretch/>
        </p:blipFill>
        <p:spPr bwMode="auto">
          <a:xfrm>
            <a:off x="7064692" y="1670831"/>
            <a:ext cx="4159568" cy="3199667"/>
          </a:xfrm>
          <a:prstGeom prst="rect">
            <a:avLst/>
          </a:prstGeom>
          <a:noFill/>
        </p:spPr>
      </p:pic>
      <p:sp>
        <p:nvSpPr>
          <p:cNvPr id="2" name="Title 1"/>
          <p:cNvSpPr>
            <a:spLocks noGrp="1"/>
          </p:cNvSpPr>
          <p:nvPr>
            <p:ph type="title"/>
          </p:nvPr>
        </p:nvSpPr>
        <p:spPr>
          <a:xfrm>
            <a:off x="798511" y="904329"/>
            <a:ext cx="4475892" cy="992775"/>
          </a:xfrm>
          <a:solidFill>
            <a:srgbClr val="FFFFFF"/>
          </a:solidFill>
          <a:ln>
            <a:solidFill>
              <a:srgbClr val="404040"/>
            </a:solidFill>
          </a:ln>
        </p:spPr>
        <p:txBody>
          <a:bodyPr>
            <a:normAutofit/>
          </a:bodyPr>
          <a:lstStyle/>
          <a:p>
            <a:r>
              <a:rPr lang="en-US" dirty="0"/>
              <a:t>Selected ACTIVITIES</a:t>
            </a:r>
          </a:p>
        </p:txBody>
      </p:sp>
      <p:sp>
        <p:nvSpPr>
          <p:cNvPr id="3" name="Content Placeholder 2"/>
          <p:cNvSpPr>
            <a:spLocks noGrp="1"/>
          </p:cNvSpPr>
          <p:nvPr>
            <p:ph idx="1"/>
          </p:nvPr>
        </p:nvSpPr>
        <p:spPr>
          <a:xfrm>
            <a:off x="56494" y="2383971"/>
            <a:ext cx="5997690" cy="3690259"/>
          </a:xfrm>
        </p:spPr>
        <p:txBody>
          <a:bodyPr>
            <a:noAutofit/>
          </a:bodyPr>
          <a:lstStyle/>
          <a:p>
            <a:pPr marL="642938" indent="-466725">
              <a:buNone/>
            </a:pPr>
            <a:r>
              <a:rPr lang="en-US" sz="2400" b="1" dirty="0">
                <a:solidFill>
                  <a:schemeClr val="accent1">
                    <a:lumMod val="40000"/>
                    <a:lumOff val="60000"/>
                  </a:schemeClr>
                </a:solidFill>
                <a:effectLst>
                  <a:outerShdw blurRad="50800" dist="76200" dir="2700000" algn="tl" rotWithShape="0">
                    <a:prstClr val="black">
                      <a:alpha val="40000"/>
                    </a:prstClr>
                  </a:outerShdw>
                </a:effectLst>
              </a:rPr>
              <a:t>1. </a:t>
            </a:r>
            <a:r>
              <a:rPr lang="en-US" sz="2400" b="1" dirty="0"/>
              <a:t>Exploring Python Programming</a:t>
            </a:r>
            <a:r>
              <a:rPr lang="en-US" sz="2400" b="1" dirty="0">
                <a:effectLst>
                  <a:outerShdw blurRad="50800" dist="76200" dir="2700000" algn="tl" rotWithShape="0">
                    <a:prstClr val="black">
                      <a:alpha val="40000"/>
                    </a:prstClr>
                  </a:outerShdw>
                </a:effectLst>
              </a:rPr>
              <a:t> </a:t>
            </a:r>
            <a:r>
              <a:rPr lang="en-US" sz="2400" b="1" dirty="0">
                <a:solidFill>
                  <a:schemeClr val="bg1"/>
                </a:solidFill>
                <a:effectLst>
                  <a:outerShdw blurRad="50800" dist="76200" dir="2700000" algn="tl" rotWithShape="0">
                    <a:prstClr val="black">
                      <a:alpha val="40000"/>
                    </a:prstClr>
                  </a:outerShdw>
                </a:effectLst>
              </a:rPr>
              <a:t>(print, strings, basic operations)</a:t>
            </a:r>
          </a:p>
          <a:p>
            <a:pPr marL="642938" indent="-466725">
              <a:buNone/>
            </a:pPr>
            <a:r>
              <a:rPr lang="en-US" sz="2400" b="1" dirty="0">
                <a:solidFill>
                  <a:schemeClr val="accent1">
                    <a:lumMod val="40000"/>
                    <a:lumOff val="60000"/>
                  </a:schemeClr>
                </a:solidFill>
                <a:effectLst>
                  <a:outerShdw blurRad="50800" dist="76200" dir="2700000" algn="tl" rotWithShape="0">
                    <a:prstClr val="black">
                      <a:alpha val="40000"/>
                    </a:prstClr>
                  </a:outerShdw>
                </a:effectLst>
              </a:rPr>
              <a:t>2. </a:t>
            </a:r>
            <a:r>
              <a:rPr lang="en-US" sz="2400" b="1" dirty="0"/>
              <a:t>Programming Operations with Python </a:t>
            </a:r>
            <a:r>
              <a:rPr lang="en-US" sz="2400" b="1" dirty="0">
                <a:solidFill>
                  <a:schemeClr val="bg1"/>
                </a:solidFill>
                <a:effectLst>
                  <a:outerShdw blurRad="50800" dist="76200" dir="2700000" algn="tl" rotWithShape="0">
                    <a:prstClr val="black">
                      <a:alpha val="40000"/>
                    </a:prstClr>
                  </a:outerShdw>
                </a:effectLst>
              </a:rPr>
              <a:t>(linear equations, order of operations, and complex expressions)</a:t>
            </a:r>
          </a:p>
          <a:p>
            <a:pPr marL="642938" indent="-466725">
              <a:buNone/>
            </a:pPr>
            <a:r>
              <a:rPr lang="en-US" sz="2400" b="1" dirty="0">
                <a:solidFill>
                  <a:srgbClr val="FFFFFF"/>
                </a:solidFill>
              </a:rPr>
              <a:t>3. </a:t>
            </a:r>
            <a:r>
              <a:rPr lang="en-US" sz="2400" b="1" dirty="0"/>
              <a:t>Creating Your Guessing Game w/ Python </a:t>
            </a:r>
            <a:r>
              <a:rPr lang="en-US" sz="2400" b="1" dirty="0">
                <a:solidFill>
                  <a:srgbClr val="FFFFFF"/>
                </a:solidFill>
              </a:rPr>
              <a:t>(design, program, and share game by altering initial, base codes)</a:t>
            </a:r>
            <a:endParaRPr lang="en-US" sz="2400" dirty="0">
              <a:solidFill>
                <a:srgbClr val="FFFFFF"/>
              </a:solidFill>
            </a:endParaRPr>
          </a:p>
        </p:txBody>
      </p:sp>
    </p:spTree>
    <p:extLst>
      <p:ext uri="{BB962C8B-B14F-4D97-AF65-F5344CB8AC3E}">
        <p14:creationId xmlns:p14="http://schemas.microsoft.com/office/powerpoint/2010/main" val="31856533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descr="A screenshot of a cell phone&#10;&#10;Description automatically generated">
            <a:extLst>
              <a:ext uri="{FF2B5EF4-FFF2-40B4-BE49-F238E27FC236}">
                <a16:creationId xmlns:a16="http://schemas.microsoft.com/office/drawing/2014/main" id="{5DA9FA4F-C611-C541-9BA4-70C4840A4266}"/>
              </a:ext>
            </a:extLst>
          </p:cNvPr>
          <p:cNvPicPr>
            <a:picLocks noChangeAspect="1"/>
          </p:cNvPicPr>
          <p:nvPr/>
        </p:nvPicPr>
        <p:blipFill rotWithShape="1">
          <a:blip r:embed="rId3"/>
          <a:srcRect r="35693"/>
          <a:stretch/>
        </p:blipFill>
        <p:spPr>
          <a:xfrm>
            <a:off x="2094769" y="4101147"/>
            <a:ext cx="3936507" cy="2384479"/>
          </a:xfrm>
          <a:prstGeom prst="rect">
            <a:avLst/>
          </a:prstGeom>
        </p:spPr>
      </p:pic>
      <p:sp>
        <p:nvSpPr>
          <p:cNvPr id="70" name="TextBox 69">
            <a:extLst>
              <a:ext uri="{FF2B5EF4-FFF2-40B4-BE49-F238E27FC236}">
                <a16:creationId xmlns:a16="http://schemas.microsoft.com/office/drawing/2014/main" id="{15580924-032B-5545-B0D9-5BB8E35195B7}"/>
              </a:ext>
            </a:extLst>
          </p:cNvPr>
          <p:cNvSpPr txBox="1"/>
          <p:nvPr/>
        </p:nvSpPr>
        <p:spPr>
          <a:xfrm>
            <a:off x="2493485" y="3015023"/>
            <a:ext cx="1759410" cy="646331"/>
          </a:xfrm>
          <a:prstGeom prst="rect">
            <a:avLst/>
          </a:prstGeom>
          <a:solidFill>
            <a:schemeClr val="accent2">
              <a:lumMod val="20000"/>
              <a:lumOff val="80000"/>
            </a:schemeClr>
          </a:solidFill>
          <a:ln>
            <a:solidFill>
              <a:schemeClr val="accent2"/>
            </a:solidFill>
          </a:ln>
        </p:spPr>
        <p:txBody>
          <a:bodyPr wrap="square" rtlCol="0">
            <a:spAutoFit/>
          </a:bodyPr>
          <a:lstStyle/>
          <a:p>
            <a:r>
              <a:rPr lang="en-US" sz="1200" dirty="0"/>
              <a:t>A cell looks like a space to enter information. You can copy and erase cells.. </a:t>
            </a:r>
          </a:p>
        </p:txBody>
      </p:sp>
      <p:grpSp>
        <p:nvGrpSpPr>
          <p:cNvPr id="20" name="Group 19"/>
          <p:cNvGrpSpPr/>
          <p:nvPr/>
        </p:nvGrpSpPr>
        <p:grpSpPr>
          <a:xfrm>
            <a:off x="537880" y="1312222"/>
            <a:ext cx="10929769" cy="4835686"/>
            <a:chOff x="549253" y="1301464"/>
            <a:chExt cx="7943264" cy="4835686"/>
          </a:xfrm>
        </p:grpSpPr>
        <p:cxnSp>
          <p:nvCxnSpPr>
            <p:cNvPr id="8" name="Straight Connector 7"/>
            <p:cNvCxnSpPr/>
            <p:nvPr/>
          </p:nvCxnSpPr>
          <p:spPr>
            <a:xfrm>
              <a:off x="549253" y="3725625"/>
              <a:ext cx="3895432"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10" name="Straight Connector 9"/>
            <p:cNvCxnSpPr/>
            <p:nvPr/>
          </p:nvCxnSpPr>
          <p:spPr>
            <a:xfrm>
              <a:off x="4597085" y="3725625"/>
              <a:ext cx="3895432"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11" name="Straight Connector 10"/>
            <p:cNvCxnSpPr/>
            <p:nvPr/>
          </p:nvCxnSpPr>
          <p:spPr>
            <a:xfrm flipV="1">
              <a:off x="4517717" y="3772213"/>
              <a:ext cx="0" cy="2364937"/>
            </a:xfrm>
            <a:prstGeom prst="line">
              <a:avLst/>
            </a:prstGeom>
            <a:ln w="28575"/>
          </p:spPr>
          <p:style>
            <a:lnRef idx="1">
              <a:schemeClr val="dk1"/>
            </a:lnRef>
            <a:fillRef idx="0">
              <a:schemeClr val="dk1"/>
            </a:fillRef>
            <a:effectRef idx="0">
              <a:schemeClr val="dk1"/>
            </a:effectRef>
            <a:fontRef idx="minor">
              <a:schemeClr val="tx1"/>
            </a:fontRef>
          </p:style>
        </p:cxnSp>
        <p:cxnSp>
          <p:nvCxnSpPr>
            <p:cNvPr id="13" name="Straight Connector 12"/>
            <p:cNvCxnSpPr/>
            <p:nvPr/>
          </p:nvCxnSpPr>
          <p:spPr>
            <a:xfrm flipV="1">
              <a:off x="4505048" y="1301464"/>
              <a:ext cx="0" cy="2364937"/>
            </a:xfrm>
            <a:prstGeom prst="line">
              <a:avLst/>
            </a:prstGeom>
            <a:ln w="28575"/>
          </p:spPr>
          <p:style>
            <a:lnRef idx="1">
              <a:schemeClr val="dk1"/>
            </a:lnRef>
            <a:fillRef idx="0">
              <a:schemeClr val="dk1"/>
            </a:fillRef>
            <a:effectRef idx="0">
              <a:schemeClr val="dk1"/>
            </a:effectRef>
            <a:fontRef idx="minor">
              <a:schemeClr val="tx1"/>
            </a:fontRef>
          </p:style>
        </p:cxnSp>
      </p:grpSp>
      <p:sp>
        <p:nvSpPr>
          <p:cNvPr id="4" name="Rectangle 3"/>
          <p:cNvSpPr/>
          <p:nvPr/>
        </p:nvSpPr>
        <p:spPr>
          <a:xfrm>
            <a:off x="1078692" y="216424"/>
            <a:ext cx="9360672" cy="646331"/>
          </a:xfrm>
          <a:prstGeom prst="rect">
            <a:avLst/>
          </a:prstGeom>
        </p:spPr>
        <p:txBody>
          <a:bodyPr wrap="square">
            <a:spAutoFit/>
          </a:bodyPr>
          <a:lstStyle/>
          <a:p>
            <a:r>
              <a:rPr lang="en-US" sz="3600" b="1" dirty="0"/>
              <a:t>2.1.  Exploring Programming with Python</a:t>
            </a:r>
            <a:endParaRPr lang="en-US" sz="3600" dirty="0"/>
          </a:p>
        </p:txBody>
      </p:sp>
      <p:cxnSp>
        <p:nvCxnSpPr>
          <p:cNvPr id="7" name="Straight Connector 6"/>
          <p:cNvCxnSpPr/>
          <p:nvPr/>
        </p:nvCxnSpPr>
        <p:spPr>
          <a:xfrm>
            <a:off x="2344149" y="1086623"/>
            <a:ext cx="7566536" cy="0"/>
          </a:xfrm>
          <a:prstGeom prst="line">
            <a:avLst/>
          </a:prstGeom>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0" y="1086293"/>
            <a:ext cx="5931579" cy="1200329"/>
          </a:xfrm>
          <a:prstGeom prst="rect">
            <a:avLst/>
          </a:prstGeom>
          <a:noFill/>
        </p:spPr>
        <p:txBody>
          <a:bodyPr wrap="square" rtlCol="0">
            <a:spAutoFit/>
          </a:bodyPr>
          <a:lstStyle/>
          <a:p>
            <a:pPr marL="279400" indent="-261938"/>
            <a:r>
              <a:rPr lang="en-US" dirty="0"/>
              <a:t>1. </a:t>
            </a:r>
            <a:r>
              <a:rPr lang="en-US" b="1" dirty="0"/>
              <a:t>Practice </a:t>
            </a:r>
            <a:r>
              <a:rPr lang="en-US" dirty="0"/>
              <a:t>Python programming using </a:t>
            </a:r>
            <a:r>
              <a:rPr lang="en-US" b="1" dirty="0" err="1"/>
              <a:t>Jupyter</a:t>
            </a:r>
            <a:r>
              <a:rPr lang="en-US" dirty="0"/>
              <a:t>. Open the terminal:      . Go to AOLME directory &amp; type in: </a:t>
            </a:r>
            <a:r>
              <a:rPr lang="en-US" sz="1600" dirty="0" err="1">
                <a:latin typeface="Courier New" panose="02070309020205020404" pitchFamily="49" charset="0"/>
                <a:cs typeface="Courier New" panose="02070309020205020404" pitchFamily="49" charset="0"/>
              </a:rPr>
              <a:t>jupyter</a:t>
            </a:r>
            <a:r>
              <a:rPr lang="en-US" sz="1600" dirty="0">
                <a:latin typeface="Courier New" panose="02070309020205020404" pitchFamily="49" charset="0"/>
                <a:cs typeface="Courier New" panose="02070309020205020404" pitchFamily="49" charset="0"/>
              </a:rPr>
              <a:t> notebook. </a:t>
            </a:r>
            <a:r>
              <a:rPr lang="en-US" dirty="0">
                <a:cs typeface="Courier New" panose="02070309020205020404" pitchFamily="49" charset="0"/>
              </a:rPr>
              <a:t>H</a:t>
            </a:r>
            <a:r>
              <a:rPr lang="en-US" dirty="0"/>
              <a:t>it Enter &amp; in </a:t>
            </a:r>
            <a:r>
              <a:rPr lang="en-US" dirty="0" err="1"/>
              <a:t>Jupyter</a:t>
            </a:r>
            <a:r>
              <a:rPr lang="en-US" dirty="0"/>
              <a:t> open ‘Session 2’ folder. Click </a:t>
            </a:r>
            <a:r>
              <a:rPr lang="en-US" dirty="0">
                <a:latin typeface="Courier New" panose="02070309020205020404" pitchFamily="49" charset="0"/>
                <a:cs typeface="Courier New" panose="02070309020205020404" pitchFamily="49" charset="0"/>
              </a:rPr>
              <a:t>New</a:t>
            </a:r>
            <a:r>
              <a:rPr lang="en-US" sz="1600" dirty="0">
                <a:latin typeface="Courier New" panose="02070309020205020404" pitchFamily="49" charset="0"/>
                <a:cs typeface="Courier New" panose="02070309020205020404" pitchFamily="49" charset="0"/>
              </a:rPr>
              <a:t> </a:t>
            </a:r>
            <a:r>
              <a:rPr lang="en-US" dirty="0">
                <a:cs typeface="Courier New" panose="02070309020205020404" pitchFamily="49" charset="0"/>
              </a:rPr>
              <a:t>and then click</a:t>
            </a:r>
            <a:r>
              <a:rPr lang="en-US" sz="1600" dirty="0">
                <a:latin typeface="Courier New" panose="02070309020205020404" pitchFamily="49" charset="0"/>
                <a:cs typeface="Courier New" panose="02070309020205020404" pitchFamily="49" charset="0"/>
              </a:rPr>
              <a:t> Python 3.</a:t>
            </a:r>
          </a:p>
        </p:txBody>
      </p:sp>
      <p:sp>
        <p:nvSpPr>
          <p:cNvPr id="30" name="TextBox 29"/>
          <p:cNvSpPr txBox="1"/>
          <p:nvPr/>
        </p:nvSpPr>
        <p:spPr>
          <a:xfrm>
            <a:off x="137271" y="3758335"/>
            <a:ext cx="5861133" cy="646331"/>
          </a:xfrm>
          <a:prstGeom prst="rect">
            <a:avLst/>
          </a:prstGeom>
          <a:noFill/>
        </p:spPr>
        <p:txBody>
          <a:bodyPr wrap="square" rtlCol="0">
            <a:spAutoFit/>
          </a:bodyPr>
          <a:lstStyle/>
          <a:p>
            <a:pPr marL="15875" indent="-15875"/>
            <a:r>
              <a:rPr lang="en-US" dirty="0"/>
              <a:t>3. Run &amp; play CELLS A-C in Task 3. What do you notice about the print command?</a:t>
            </a:r>
            <a:r>
              <a:rPr lang="en-US" dirty="0">
                <a:highlight>
                  <a:srgbClr val="FFFF00"/>
                </a:highlight>
              </a:rPr>
              <a:t> </a:t>
            </a:r>
          </a:p>
        </p:txBody>
      </p:sp>
      <p:sp>
        <p:nvSpPr>
          <p:cNvPr id="33" name="TextBox 32"/>
          <p:cNvSpPr txBox="1"/>
          <p:nvPr/>
        </p:nvSpPr>
        <p:spPr>
          <a:xfrm>
            <a:off x="6014733" y="3794791"/>
            <a:ext cx="4533524" cy="1200329"/>
          </a:xfrm>
          <a:prstGeom prst="rect">
            <a:avLst/>
          </a:prstGeom>
          <a:noFill/>
        </p:spPr>
        <p:txBody>
          <a:bodyPr wrap="square" rtlCol="0">
            <a:spAutoFit/>
          </a:bodyPr>
          <a:lstStyle/>
          <a:p>
            <a:pPr marL="176213" indent="-176213"/>
            <a:r>
              <a:rPr lang="en-US" dirty="0"/>
              <a:t>4. </a:t>
            </a:r>
            <a:r>
              <a:rPr lang="en-US" b="1" dirty="0"/>
              <a:t>Discuss &amp; Create:  </a:t>
            </a:r>
            <a:r>
              <a:rPr lang="en-US" dirty="0"/>
              <a:t>Based on what you did and learned in task 3, in TASK 4 write your own code.  Take turns typing.</a:t>
            </a:r>
          </a:p>
          <a:p>
            <a:pPr marL="176213" indent="-176213" algn="r"/>
            <a:r>
              <a:rPr lang="en-US" i="1" dirty="0"/>
              <a:t>Be creative and have fun!</a:t>
            </a:r>
            <a:endParaRPr lang="en-US" dirty="0"/>
          </a:p>
        </p:txBody>
      </p:sp>
      <p:pic>
        <p:nvPicPr>
          <p:cNvPr id="62" name="Picture 61"/>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5510348" y="5769801"/>
            <a:ext cx="590147" cy="699275"/>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7" name="Picture 16"/>
          <p:cNvPicPr>
            <a:picLocks noChangeAspect="1"/>
          </p:cNvPicPr>
          <p:nvPr/>
        </p:nvPicPr>
        <p:blipFill>
          <a:blip r:embed="rId5"/>
          <a:stretch>
            <a:fillRect/>
          </a:stretch>
        </p:blipFill>
        <p:spPr>
          <a:xfrm>
            <a:off x="10413239" y="3913217"/>
            <a:ext cx="1520074" cy="1520074"/>
          </a:xfrm>
          <a:prstGeom prst="rect">
            <a:avLst/>
          </a:prstGeom>
        </p:spPr>
      </p:pic>
      <p:pic>
        <p:nvPicPr>
          <p:cNvPr id="63" name="Picture 62" descr="Resultado de imagen para python programming icon"/>
          <p:cNvPicPr/>
          <p:nvPr/>
        </p:nvPicPr>
        <p:blipFill rotWithShape="1">
          <a:blip r:embed="rId6">
            <a:extLst>
              <a:ext uri="{28A0092B-C50C-407E-A947-70E740481C1C}">
                <a14:useLocalDpi xmlns:a14="http://schemas.microsoft.com/office/drawing/2010/main" val="0"/>
              </a:ext>
            </a:extLst>
          </a:blip>
          <a:srcRect b="21285"/>
          <a:stretch/>
        </p:blipFill>
        <p:spPr bwMode="auto">
          <a:xfrm>
            <a:off x="105091" y="274480"/>
            <a:ext cx="840148" cy="713257"/>
          </a:xfrm>
          <a:prstGeom prst="rect">
            <a:avLst/>
          </a:prstGeom>
          <a:noFill/>
          <a:ln>
            <a:noFill/>
          </a:ln>
          <a:extLst>
            <a:ext uri="{53640926-AAD7-44D8-BBD7-CCE9431645EC}">
              <a14:shadowObscured xmlns:a14="http://schemas.microsoft.com/office/drawing/2010/main"/>
            </a:ext>
          </a:extLst>
        </p:spPr>
      </p:pic>
      <p:sp>
        <p:nvSpPr>
          <p:cNvPr id="19" name="Rectangle 18"/>
          <p:cNvSpPr/>
          <p:nvPr/>
        </p:nvSpPr>
        <p:spPr>
          <a:xfrm>
            <a:off x="160969" y="6420133"/>
            <a:ext cx="4371581" cy="369332"/>
          </a:xfrm>
          <a:prstGeom prst="rect">
            <a:avLst/>
          </a:prstGeom>
        </p:spPr>
        <p:txBody>
          <a:bodyPr wrap="none">
            <a:spAutoFit/>
          </a:bodyPr>
          <a:lstStyle/>
          <a:p>
            <a:r>
              <a:rPr lang="en-US" dirty="0">
                <a:latin typeface="Calibri" charset="0"/>
                <a:ea typeface="Times New Roman" charset="0"/>
                <a:cs typeface="Times New Roman" charset="0"/>
              </a:rPr>
              <a:t>AOLME PROJECT - LEVEL 1- SESSION 2- 2019</a:t>
            </a:r>
            <a:r>
              <a:rPr lang="en-US" dirty="0"/>
              <a:t> </a:t>
            </a:r>
          </a:p>
        </p:txBody>
      </p:sp>
      <p:sp>
        <p:nvSpPr>
          <p:cNvPr id="23" name="Rectangle 115"/>
          <p:cNvSpPr>
            <a:spLocks noChangeArrowheads="1"/>
          </p:cNvSpPr>
          <p:nvPr/>
        </p:nvSpPr>
        <p:spPr bwMode="auto">
          <a:xfrm>
            <a:off x="4932157" y="6487072"/>
            <a:ext cx="723667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chemeClr val="bg1">
                    <a:lumMod val="75000"/>
                  </a:schemeClr>
                </a:solidFill>
                <a:effectLst/>
                <a:latin typeface="Arial Unicode MS" charset="0"/>
                <a:ea typeface="Times New Roman" charset="0"/>
                <a:cs typeface="Courier New" charset="0"/>
              </a:rPr>
              <a:t>MATERIALS DEVELOPED BY THE AOLME</a:t>
            </a:r>
            <a:r>
              <a:rPr lang="en-US" altLang="en-US" sz="800" dirty="0">
                <a:solidFill>
                  <a:schemeClr val="bg1">
                    <a:lumMod val="75000"/>
                  </a:schemeClr>
                </a:solidFill>
                <a:latin typeface="Arial Unicode MS" charset="0"/>
                <a:ea typeface="Times New Roman" charset="0"/>
                <a:cs typeface="Courier New" charset="0"/>
              </a:rPr>
              <a:t> PROJECT</a:t>
            </a:r>
            <a:r>
              <a:rPr kumimoji="0" lang="en-US" altLang="en-US" sz="800" b="0" i="0" u="none" strike="noStrike" cap="none" normalizeH="0" baseline="0" dirty="0">
                <a:ln>
                  <a:noFill/>
                </a:ln>
                <a:solidFill>
                  <a:schemeClr val="bg1">
                    <a:lumMod val="75000"/>
                  </a:schemeClr>
                </a:solidFill>
                <a:effectLst/>
                <a:latin typeface="Arial Unicode MS" charset="0"/>
                <a:ea typeface="Times New Roman" charset="0"/>
                <a:cs typeface="Courier New" charset="0"/>
              </a:rPr>
              <a:t> AT THE UNIVERSITY OF NEW MEXICO, PLEASE DO NOT COPY OR DISTRIBUTE ANY OF THESE COPYRIGHTED TASKS WITHOUT PROPER AUTHORIZATION </a:t>
            </a:r>
            <a:endParaRPr kumimoji="0" lang="en-US" altLang="en-US" sz="800" b="0" i="0" u="none" strike="noStrike" cap="none" normalizeH="0" baseline="0" dirty="0">
              <a:ln>
                <a:noFill/>
              </a:ln>
              <a:solidFill>
                <a:schemeClr val="bg1">
                  <a:lumMod val="75000"/>
                </a:schemeClr>
              </a:solidFill>
              <a:effectLst/>
              <a:latin typeface="Arial" charset="0"/>
            </a:endParaRPr>
          </a:p>
        </p:txBody>
      </p:sp>
      <p:pic>
        <p:nvPicPr>
          <p:cNvPr id="3" name="Picture 2">
            <a:extLst>
              <a:ext uri="{FF2B5EF4-FFF2-40B4-BE49-F238E27FC236}">
                <a16:creationId xmlns:a16="http://schemas.microsoft.com/office/drawing/2014/main" id="{72A8F727-5EEC-0D40-95A8-04E3A3345625}"/>
              </a:ext>
            </a:extLst>
          </p:cNvPr>
          <p:cNvPicPr>
            <a:picLocks noChangeAspect="1"/>
          </p:cNvPicPr>
          <p:nvPr/>
        </p:nvPicPr>
        <p:blipFill>
          <a:blip r:embed="rId7"/>
          <a:stretch>
            <a:fillRect/>
          </a:stretch>
        </p:blipFill>
        <p:spPr>
          <a:xfrm>
            <a:off x="515125" y="2243931"/>
            <a:ext cx="3547897" cy="305544"/>
          </a:xfrm>
          <a:prstGeom prst="rect">
            <a:avLst/>
          </a:prstGeom>
        </p:spPr>
      </p:pic>
      <p:sp>
        <p:nvSpPr>
          <p:cNvPr id="6" name="TextBox 5">
            <a:extLst>
              <a:ext uri="{FF2B5EF4-FFF2-40B4-BE49-F238E27FC236}">
                <a16:creationId xmlns:a16="http://schemas.microsoft.com/office/drawing/2014/main" id="{91E094FE-C6DE-A946-B699-206D660D785B}"/>
              </a:ext>
            </a:extLst>
          </p:cNvPr>
          <p:cNvSpPr txBox="1"/>
          <p:nvPr/>
        </p:nvSpPr>
        <p:spPr>
          <a:xfrm>
            <a:off x="5969105" y="1088198"/>
            <a:ext cx="6121375" cy="2308324"/>
          </a:xfrm>
          <a:prstGeom prst="rect">
            <a:avLst/>
          </a:prstGeom>
          <a:noFill/>
          <a:ln>
            <a:noFill/>
          </a:ln>
        </p:spPr>
        <p:txBody>
          <a:bodyPr wrap="square" rtlCol="0">
            <a:spAutoFit/>
          </a:bodyPr>
          <a:lstStyle/>
          <a:p>
            <a:r>
              <a:rPr lang="en-US" dirty="0"/>
              <a:t>2. </a:t>
            </a:r>
            <a:r>
              <a:rPr lang="en-US" b="1" dirty="0"/>
              <a:t>To play </a:t>
            </a:r>
            <a:r>
              <a:rPr lang="en-US" dirty="0"/>
              <a:t>the </a:t>
            </a:r>
            <a:r>
              <a:rPr lang="en-US" i="1" dirty="0"/>
              <a:t>Guessing Game</a:t>
            </a:r>
            <a:r>
              <a:rPr lang="en-US" dirty="0"/>
              <a:t>: (a) open Session 2 file in </a:t>
            </a:r>
            <a:r>
              <a:rPr lang="en-US" b="1" dirty="0" err="1"/>
              <a:t>Jupyter</a:t>
            </a:r>
            <a:r>
              <a:rPr lang="en-US" dirty="0"/>
              <a:t>, </a:t>
            </a:r>
          </a:p>
          <a:p>
            <a:pPr marL="2813050" indent="-344488"/>
            <a:r>
              <a:rPr lang="en-US" dirty="0"/>
              <a:t>(b) In Task 2, select the cell named: EXAMPLE with game code, </a:t>
            </a:r>
          </a:p>
          <a:p>
            <a:pPr marL="2813050" indent="-344488"/>
            <a:r>
              <a:rPr lang="en-US" dirty="0"/>
              <a:t>(c) click ‘run’  </a:t>
            </a:r>
          </a:p>
          <a:p>
            <a:pPr marL="2813050" indent="-344488"/>
            <a:r>
              <a:rPr lang="en-US" dirty="0"/>
              <a:t>(d) at bottom, enter data it asks for</a:t>
            </a:r>
          </a:p>
          <a:p>
            <a:pPr marL="2813050" indent="-344488"/>
            <a:r>
              <a:rPr lang="en-US" dirty="0"/>
              <a:t>(e) take turns</a:t>
            </a:r>
          </a:p>
          <a:p>
            <a:pPr marL="2813050" indent="-344488"/>
            <a:r>
              <a:rPr lang="en-US" dirty="0"/>
              <a:t>(f) clear cell by clicking on ‘run’ again and enter new data.</a:t>
            </a:r>
          </a:p>
        </p:txBody>
      </p:sp>
      <p:sp>
        <p:nvSpPr>
          <p:cNvPr id="26" name="TextBox 25">
            <a:extLst>
              <a:ext uri="{FF2B5EF4-FFF2-40B4-BE49-F238E27FC236}">
                <a16:creationId xmlns:a16="http://schemas.microsoft.com/office/drawing/2014/main" id="{3746E068-79D0-434C-8DF8-3934DCD67258}"/>
              </a:ext>
            </a:extLst>
          </p:cNvPr>
          <p:cNvSpPr txBox="1"/>
          <p:nvPr/>
        </p:nvSpPr>
        <p:spPr>
          <a:xfrm>
            <a:off x="4255884" y="2124215"/>
            <a:ext cx="1742607" cy="1569660"/>
          </a:xfrm>
          <a:prstGeom prst="rect">
            <a:avLst/>
          </a:prstGeom>
          <a:noFill/>
          <a:ln>
            <a:solidFill>
              <a:schemeClr val="accent1"/>
            </a:solidFill>
          </a:ln>
        </p:spPr>
        <p:txBody>
          <a:bodyPr wrap="square" rtlCol="0">
            <a:spAutoFit/>
          </a:bodyPr>
          <a:lstStyle/>
          <a:p>
            <a:pPr marL="15875"/>
            <a:r>
              <a:rPr lang="en-US" sz="1600" dirty="0"/>
              <a:t>In file </a:t>
            </a:r>
            <a:r>
              <a:rPr lang="en-US" sz="1600"/>
              <a:t>you created, </a:t>
            </a:r>
            <a:r>
              <a:rPr lang="en-US" sz="1600" dirty="0"/>
              <a:t>navigate </a:t>
            </a:r>
            <a:r>
              <a:rPr lang="en-US" sz="1600" b="1" dirty="0" err="1"/>
              <a:t>Jupyter</a:t>
            </a:r>
            <a:r>
              <a:rPr lang="en-US" sz="1600" b="1" dirty="0"/>
              <a:t> </a:t>
            </a:r>
            <a:r>
              <a:rPr lang="en-US" sz="1600" dirty="0"/>
              <a:t>by exploring what each icon on the the taskbar does.</a:t>
            </a:r>
          </a:p>
          <a:p>
            <a:pPr marL="15875"/>
            <a:r>
              <a:rPr lang="en-US" sz="1600" i="1" dirty="0"/>
              <a:t>What’s a cell?</a:t>
            </a:r>
          </a:p>
        </p:txBody>
      </p:sp>
      <p:sp>
        <p:nvSpPr>
          <p:cNvPr id="14" name="Left Arrow 13">
            <a:extLst>
              <a:ext uri="{FF2B5EF4-FFF2-40B4-BE49-F238E27FC236}">
                <a16:creationId xmlns:a16="http://schemas.microsoft.com/office/drawing/2014/main" id="{E6D04F94-702B-BA42-B28E-78BDF7919F2A}"/>
              </a:ext>
            </a:extLst>
          </p:cNvPr>
          <p:cNvSpPr/>
          <p:nvPr/>
        </p:nvSpPr>
        <p:spPr>
          <a:xfrm>
            <a:off x="3950163" y="2239456"/>
            <a:ext cx="375039" cy="29972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 name="Picture 36">
            <a:extLst>
              <a:ext uri="{FF2B5EF4-FFF2-40B4-BE49-F238E27FC236}">
                <a16:creationId xmlns:a16="http://schemas.microsoft.com/office/drawing/2014/main" id="{2A525FEE-679B-8940-9722-1E3E609BD728}"/>
              </a:ext>
            </a:extLst>
          </p:cNvPr>
          <p:cNvPicPr/>
          <p:nvPr/>
        </p:nvPicPr>
        <p:blipFill>
          <a:blip r:embed="rId8">
            <a:extLst>
              <a:ext uri="{28A0092B-C50C-407E-A947-70E740481C1C}">
                <a14:useLocalDpi xmlns:a14="http://schemas.microsoft.com/office/drawing/2010/main" val="0"/>
              </a:ext>
            </a:extLst>
          </a:blip>
          <a:stretch>
            <a:fillRect/>
          </a:stretch>
        </p:blipFill>
        <p:spPr>
          <a:xfrm>
            <a:off x="9973440" y="2009623"/>
            <a:ext cx="477948" cy="247882"/>
          </a:xfrm>
          <a:prstGeom prst="rect">
            <a:avLst/>
          </a:prstGeom>
        </p:spPr>
      </p:pic>
      <p:grpSp>
        <p:nvGrpSpPr>
          <p:cNvPr id="28" name="Group 27">
            <a:extLst>
              <a:ext uri="{FF2B5EF4-FFF2-40B4-BE49-F238E27FC236}">
                <a16:creationId xmlns:a16="http://schemas.microsoft.com/office/drawing/2014/main" id="{F7F3906D-F7FB-CC4A-B8ED-29404339755E}"/>
              </a:ext>
            </a:extLst>
          </p:cNvPr>
          <p:cNvGrpSpPr/>
          <p:nvPr/>
        </p:nvGrpSpPr>
        <p:grpSpPr>
          <a:xfrm>
            <a:off x="6673150" y="1713165"/>
            <a:ext cx="1106502" cy="1418298"/>
            <a:chOff x="8787631" y="2419014"/>
            <a:chExt cx="1106502" cy="1418298"/>
          </a:xfrm>
        </p:grpSpPr>
        <p:sp>
          <p:nvSpPr>
            <p:cNvPr id="25" name="Rounded Rectangle 24">
              <a:extLst>
                <a:ext uri="{FF2B5EF4-FFF2-40B4-BE49-F238E27FC236}">
                  <a16:creationId xmlns:a16="http://schemas.microsoft.com/office/drawing/2014/main" id="{1A78302F-2F05-F64A-8F1B-7239E1F8CB50}"/>
                </a:ext>
              </a:extLst>
            </p:cNvPr>
            <p:cNvSpPr/>
            <p:nvPr/>
          </p:nvSpPr>
          <p:spPr>
            <a:xfrm>
              <a:off x="8787631" y="2419014"/>
              <a:ext cx="1106502" cy="1418298"/>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0" name="Imagen 1"/>
            <p:cNvPicPr/>
            <p:nvPr/>
          </p:nvPicPr>
          <p:blipFill rotWithShape="1">
            <a:blip r:embed="rId9" cstate="print">
              <a:clrChange>
                <a:clrFrom>
                  <a:srgbClr val="FFFFFF"/>
                </a:clrFrom>
                <a:clrTo>
                  <a:srgbClr val="FFFFFF">
                    <a:alpha val="0"/>
                  </a:srgbClr>
                </a:clrTo>
              </a:clrChange>
              <a:extLst>
                <a:ext uri="{BEBA8EAE-BF5A-486C-A8C5-ECC9F3942E4B}">
                  <a14:imgProps xmlns:a14="http://schemas.microsoft.com/office/drawing/2010/main">
                    <a14:imgLayer r:embed="rId10">
                      <a14:imgEffect>
                        <a14:artisticPaintBrush/>
                      </a14:imgEffect>
                    </a14:imgLayer>
                  </a14:imgProps>
                </a:ext>
              </a:extLst>
            </a:blip>
            <a:srcRect/>
            <a:stretch/>
          </p:blipFill>
          <p:spPr bwMode="auto">
            <a:xfrm>
              <a:off x="8811241" y="2521430"/>
              <a:ext cx="1050234" cy="1186783"/>
            </a:xfrm>
            <a:prstGeom prst="rect">
              <a:avLst/>
            </a:prstGeom>
            <a:noFill/>
            <a:ln w="31750" cap="sq">
              <a:noFill/>
              <a:miter lim="800000"/>
            </a:ln>
          </p:spPr>
        </p:pic>
      </p:grpSp>
      <p:cxnSp>
        <p:nvCxnSpPr>
          <p:cNvPr id="36" name="Straight Arrow Connector 35">
            <a:extLst>
              <a:ext uri="{FF2B5EF4-FFF2-40B4-BE49-F238E27FC236}">
                <a16:creationId xmlns:a16="http://schemas.microsoft.com/office/drawing/2014/main" id="{ACF7C3E0-1C7F-9343-8E8E-512F3F9FD526}"/>
              </a:ext>
            </a:extLst>
          </p:cNvPr>
          <p:cNvCxnSpPr>
            <a:cxnSpLocks/>
          </p:cNvCxnSpPr>
          <p:nvPr/>
        </p:nvCxnSpPr>
        <p:spPr>
          <a:xfrm flipV="1">
            <a:off x="635479" y="2368475"/>
            <a:ext cx="0" cy="23203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79909CA6-29D1-FE4F-82E5-D04236871E8F}"/>
              </a:ext>
            </a:extLst>
          </p:cNvPr>
          <p:cNvSpPr txBox="1"/>
          <p:nvPr/>
        </p:nvSpPr>
        <p:spPr>
          <a:xfrm>
            <a:off x="322515" y="5259210"/>
            <a:ext cx="1537015" cy="1169551"/>
          </a:xfrm>
          <a:prstGeom prst="rect">
            <a:avLst/>
          </a:prstGeom>
          <a:solidFill>
            <a:schemeClr val="accent1">
              <a:lumMod val="40000"/>
              <a:lumOff val="60000"/>
            </a:schemeClr>
          </a:solidFill>
          <a:ln>
            <a:solidFill>
              <a:schemeClr val="accent1"/>
            </a:solidFill>
          </a:ln>
        </p:spPr>
        <p:txBody>
          <a:bodyPr wrap="square" rtlCol="0">
            <a:spAutoFit/>
          </a:bodyPr>
          <a:lstStyle/>
          <a:p>
            <a:r>
              <a:rPr lang="en-US" sz="1400" dirty="0"/>
              <a:t>These boxes are (Python or Text) cells. Some have: </a:t>
            </a:r>
            <a:r>
              <a:rPr lang="en-US" sz="1400" dirty="0">
                <a:latin typeface="Courier New" panose="02070309020205020404" pitchFamily="49" charset="0"/>
                <a:cs typeface="Courier New" panose="02070309020205020404" pitchFamily="49" charset="0"/>
              </a:rPr>
              <a:t>‘In [ ]’</a:t>
            </a:r>
            <a:r>
              <a:rPr lang="en-US" sz="1400" dirty="0"/>
              <a:t> and others don’t. Why?</a:t>
            </a:r>
          </a:p>
        </p:txBody>
      </p:sp>
      <p:grpSp>
        <p:nvGrpSpPr>
          <p:cNvPr id="45" name="Group 44">
            <a:extLst>
              <a:ext uri="{FF2B5EF4-FFF2-40B4-BE49-F238E27FC236}">
                <a16:creationId xmlns:a16="http://schemas.microsoft.com/office/drawing/2014/main" id="{C29C5D2E-4B68-634C-AB44-B3E94B962A67}"/>
              </a:ext>
            </a:extLst>
          </p:cNvPr>
          <p:cNvGrpSpPr/>
          <p:nvPr/>
        </p:nvGrpSpPr>
        <p:grpSpPr>
          <a:xfrm>
            <a:off x="195057" y="4583212"/>
            <a:ext cx="1777375" cy="523220"/>
            <a:chOff x="195057" y="4583212"/>
            <a:chExt cx="1777375" cy="523220"/>
          </a:xfrm>
        </p:grpSpPr>
        <p:sp>
          <p:nvSpPr>
            <p:cNvPr id="53" name="TextBox 52">
              <a:extLst>
                <a:ext uri="{FF2B5EF4-FFF2-40B4-BE49-F238E27FC236}">
                  <a16:creationId xmlns:a16="http://schemas.microsoft.com/office/drawing/2014/main" id="{78DE84D0-BC14-8641-A715-209AE592BE38}"/>
                </a:ext>
              </a:extLst>
            </p:cNvPr>
            <p:cNvSpPr txBox="1"/>
            <p:nvPr/>
          </p:nvSpPr>
          <p:spPr>
            <a:xfrm>
              <a:off x="195057" y="4583212"/>
              <a:ext cx="1705812" cy="523220"/>
            </a:xfrm>
            <a:prstGeom prst="rect">
              <a:avLst/>
            </a:prstGeom>
            <a:solidFill>
              <a:schemeClr val="accent2">
                <a:lumMod val="40000"/>
                <a:lumOff val="60000"/>
              </a:schemeClr>
            </a:solidFill>
            <a:ln>
              <a:solidFill>
                <a:schemeClr val="accent2"/>
              </a:solidFill>
            </a:ln>
          </p:spPr>
          <p:txBody>
            <a:bodyPr wrap="square" rtlCol="0">
              <a:spAutoFit/>
            </a:bodyPr>
            <a:lstStyle/>
            <a:p>
              <a:r>
                <a:rPr lang="en-US" sz="1400" dirty="0"/>
                <a:t>Why does the cell color change?</a:t>
              </a:r>
            </a:p>
          </p:txBody>
        </p:sp>
        <p:sp>
          <p:nvSpPr>
            <p:cNvPr id="55" name="Left Arrow 54">
              <a:extLst>
                <a:ext uri="{FF2B5EF4-FFF2-40B4-BE49-F238E27FC236}">
                  <a16:creationId xmlns:a16="http://schemas.microsoft.com/office/drawing/2014/main" id="{F332DFB3-B8A7-E64C-B56D-4DB63D0DF01F}"/>
                </a:ext>
              </a:extLst>
            </p:cNvPr>
            <p:cNvSpPr/>
            <p:nvPr/>
          </p:nvSpPr>
          <p:spPr>
            <a:xfrm rot="10800000">
              <a:off x="1662593" y="4824635"/>
              <a:ext cx="309839" cy="248761"/>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4" name="Left Brace 43">
            <a:extLst>
              <a:ext uri="{FF2B5EF4-FFF2-40B4-BE49-F238E27FC236}">
                <a16:creationId xmlns:a16="http://schemas.microsoft.com/office/drawing/2014/main" id="{139EECC9-6B2D-434D-93A0-FE5FE055C73D}"/>
              </a:ext>
            </a:extLst>
          </p:cNvPr>
          <p:cNvSpPr/>
          <p:nvPr/>
        </p:nvSpPr>
        <p:spPr>
          <a:xfrm>
            <a:off x="1857293" y="4025032"/>
            <a:ext cx="454197" cy="2462040"/>
          </a:xfrm>
          <a:prstGeom prst="leftBrace">
            <a:avLst>
              <a:gd name="adj1" fmla="val 8333"/>
              <a:gd name="adj2" fmla="val 75619"/>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7" name="Oval Callout 46">
            <a:extLst>
              <a:ext uri="{FF2B5EF4-FFF2-40B4-BE49-F238E27FC236}">
                <a16:creationId xmlns:a16="http://schemas.microsoft.com/office/drawing/2014/main" id="{F01F8D64-1479-514B-9311-B1903D413EE1}"/>
              </a:ext>
            </a:extLst>
          </p:cNvPr>
          <p:cNvSpPr/>
          <p:nvPr/>
        </p:nvSpPr>
        <p:spPr>
          <a:xfrm>
            <a:off x="6195653" y="4904240"/>
            <a:ext cx="2768386" cy="1331897"/>
          </a:xfrm>
          <a:prstGeom prst="wedgeEllipseCallout">
            <a:avLst>
              <a:gd name="adj1" fmla="val -59161"/>
              <a:gd name="adj2" fmla="val 16507"/>
            </a:avLst>
          </a:prstGeom>
          <a:solidFill>
            <a:schemeClr val="accent1">
              <a:lumMod val="40000"/>
              <a:lumOff val="6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What do you notice about the red words and what appears below the cells?  What if you changed the red words? </a:t>
            </a:r>
          </a:p>
        </p:txBody>
      </p:sp>
      <p:sp>
        <p:nvSpPr>
          <p:cNvPr id="59" name="TextBox 58">
            <a:extLst>
              <a:ext uri="{FF2B5EF4-FFF2-40B4-BE49-F238E27FC236}">
                <a16:creationId xmlns:a16="http://schemas.microsoft.com/office/drawing/2014/main" id="{A6226C5F-6E12-BE4C-B44A-135A859AD16F}"/>
              </a:ext>
            </a:extLst>
          </p:cNvPr>
          <p:cNvSpPr txBox="1"/>
          <p:nvPr/>
        </p:nvSpPr>
        <p:spPr>
          <a:xfrm>
            <a:off x="9126535" y="5563133"/>
            <a:ext cx="2843443" cy="584775"/>
          </a:xfrm>
          <a:prstGeom prst="rect">
            <a:avLst/>
          </a:prstGeom>
          <a:noFill/>
          <a:ln>
            <a:solidFill>
              <a:schemeClr val="accent1"/>
            </a:solidFill>
          </a:ln>
        </p:spPr>
        <p:txBody>
          <a:bodyPr wrap="square" rtlCol="0">
            <a:spAutoFit/>
          </a:bodyPr>
          <a:lstStyle/>
          <a:p>
            <a:pPr algn="ctr"/>
            <a:r>
              <a:rPr lang="en-US" sz="1600" i="1" dirty="0"/>
              <a:t>Have you played the guessing game before?</a:t>
            </a:r>
          </a:p>
        </p:txBody>
      </p:sp>
      <p:pic>
        <p:nvPicPr>
          <p:cNvPr id="49" name="Picture 48">
            <a:extLst>
              <a:ext uri="{FF2B5EF4-FFF2-40B4-BE49-F238E27FC236}">
                <a16:creationId xmlns:a16="http://schemas.microsoft.com/office/drawing/2014/main" id="{49FEB19A-1C26-5C49-B190-BD41E5F35371}"/>
              </a:ext>
            </a:extLst>
          </p:cNvPr>
          <p:cNvPicPr>
            <a:picLocks noChangeAspect="1"/>
          </p:cNvPicPr>
          <p:nvPr/>
        </p:nvPicPr>
        <p:blipFill>
          <a:blip r:embed="rId11">
            <a:clrChange>
              <a:clrFrom>
                <a:srgbClr val="FEFFFF"/>
              </a:clrFrom>
              <a:clrTo>
                <a:srgbClr val="FEFFFF">
                  <a:alpha val="0"/>
                </a:srgbClr>
              </a:clrTo>
            </a:clrChange>
          </a:blip>
          <a:stretch>
            <a:fillRect/>
          </a:stretch>
        </p:blipFill>
        <p:spPr>
          <a:xfrm>
            <a:off x="1254683" y="2528045"/>
            <a:ext cx="2492431" cy="1159593"/>
          </a:xfrm>
          <a:prstGeom prst="rect">
            <a:avLst/>
          </a:prstGeom>
        </p:spPr>
      </p:pic>
      <p:sp>
        <p:nvSpPr>
          <p:cNvPr id="34" name="TextBox 33">
            <a:extLst>
              <a:ext uri="{FF2B5EF4-FFF2-40B4-BE49-F238E27FC236}">
                <a16:creationId xmlns:a16="http://schemas.microsoft.com/office/drawing/2014/main" id="{F96F1F97-48D5-984C-A69F-5F6FA6A74AC0}"/>
              </a:ext>
            </a:extLst>
          </p:cNvPr>
          <p:cNvSpPr txBox="1"/>
          <p:nvPr/>
        </p:nvSpPr>
        <p:spPr>
          <a:xfrm>
            <a:off x="166030" y="2527935"/>
            <a:ext cx="1047757" cy="1169551"/>
          </a:xfrm>
          <a:prstGeom prst="rect">
            <a:avLst/>
          </a:prstGeom>
          <a:solidFill>
            <a:schemeClr val="accent1">
              <a:lumMod val="40000"/>
              <a:lumOff val="60000"/>
            </a:schemeClr>
          </a:solidFill>
          <a:ln>
            <a:solidFill>
              <a:schemeClr val="accent1"/>
            </a:solidFill>
          </a:ln>
        </p:spPr>
        <p:txBody>
          <a:bodyPr wrap="square" rtlCol="0">
            <a:spAutoFit/>
          </a:bodyPr>
          <a:lstStyle/>
          <a:p>
            <a:r>
              <a:rPr lang="en-US" sz="1400" dirty="0"/>
              <a:t>SAVE your work every time by clicking on this icon.</a:t>
            </a:r>
          </a:p>
        </p:txBody>
      </p:sp>
      <p:pic>
        <p:nvPicPr>
          <p:cNvPr id="41" name="Picture 40">
            <a:extLst>
              <a:ext uri="{FF2B5EF4-FFF2-40B4-BE49-F238E27FC236}">
                <a16:creationId xmlns:a16="http://schemas.microsoft.com/office/drawing/2014/main" id="{FD9907D9-1E28-6346-8B27-0E404CFCBCD5}"/>
              </a:ext>
            </a:extLst>
          </p:cNvPr>
          <p:cNvPicPr/>
          <p:nvPr/>
        </p:nvPicPr>
        <p:blipFill rotWithShape="1">
          <a:blip r:embed="rId12">
            <a:extLst>
              <a:ext uri="{28A0092B-C50C-407E-A947-70E740481C1C}">
                <a14:useLocalDpi xmlns:a14="http://schemas.microsoft.com/office/drawing/2010/main" val="0"/>
              </a:ext>
            </a:extLst>
          </a:blip>
          <a:srcRect l="12196" t="14288" r="7317" b="14284"/>
          <a:stretch/>
        </p:blipFill>
        <p:spPr bwMode="auto">
          <a:xfrm>
            <a:off x="1242815" y="1421296"/>
            <a:ext cx="314325" cy="238125"/>
          </a:xfrm>
          <a:prstGeom prst="rect">
            <a:avLst/>
          </a:prstGeom>
          <a:noFill/>
          <a:ln>
            <a:noFill/>
          </a:ln>
          <a:extLst>
            <a:ext uri="{53640926-AAD7-44D8-BBD7-CCE9431645EC}">
              <a14:shadowObscured xmlns:a14="http://schemas.microsoft.com/office/drawing/2010/main"/>
            </a:ext>
          </a:extLst>
        </p:spPr>
      </p:pic>
      <p:cxnSp>
        <p:nvCxnSpPr>
          <p:cNvPr id="46" name="Straight Arrow Connector 45">
            <a:extLst>
              <a:ext uri="{FF2B5EF4-FFF2-40B4-BE49-F238E27FC236}">
                <a16:creationId xmlns:a16="http://schemas.microsoft.com/office/drawing/2014/main" id="{445CAD96-80A5-A046-A827-4D5869C020F2}"/>
              </a:ext>
            </a:extLst>
          </p:cNvPr>
          <p:cNvCxnSpPr>
            <a:cxnSpLocks/>
          </p:cNvCxnSpPr>
          <p:nvPr/>
        </p:nvCxnSpPr>
        <p:spPr>
          <a:xfrm flipV="1">
            <a:off x="3363686" y="2842524"/>
            <a:ext cx="0" cy="172499"/>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28319745-61AD-4841-B9E8-2DC1CC0D9D05}"/>
              </a:ext>
            </a:extLst>
          </p:cNvPr>
          <p:cNvSpPr txBox="1"/>
          <p:nvPr/>
        </p:nvSpPr>
        <p:spPr>
          <a:xfrm>
            <a:off x="6647543" y="843887"/>
            <a:ext cx="5355771" cy="276999"/>
          </a:xfrm>
          <a:prstGeom prst="rect">
            <a:avLst/>
          </a:prstGeom>
          <a:solidFill>
            <a:schemeClr val="bg2">
              <a:lumMod val="90000"/>
            </a:schemeClr>
          </a:solidFill>
          <a:ln>
            <a:solidFill>
              <a:schemeClr val="accent1"/>
            </a:solidFill>
          </a:ln>
        </p:spPr>
        <p:txBody>
          <a:bodyPr wrap="square" rtlCol="0">
            <a:spAutoFit/>
          </a:bodyPr>
          <a:lstStyle/>
          <a:p>
            <a:r>
              <a:rPr lang="en-US" sz="1200" b="1" dirty="0"/>
              <a:t>Note</a:t>
            </a:r>
            <a:r>
              <a:rPr lang="en-US" sz="1200" dirty="0"/>
              <a:t>: The numbers in the Card match the Tasks numbers in the </a:t>
            </a:r>
            <a:r>
              <a:rPr lang="en-US" sz="1200" dirty="0" err="1"/>
              <a:t>Jupyter</a:t>
            </a:r>
            <a:r>
              <a:rPr lang="en-US" sz="1200" dirty="0"/>
              <a:t> Notebook. </a:t>
            </a:r>
          </a:p>
        </p:txBody>
      </p:sp>
      <p:sp>
        <p:nvSpPr>
          <p:cNvPr id="2" name="Rectangle 1">
            <a:extLst>
              <a:ext uri="{FF2B5EF4-FFF2-40B4-BE49-F238E27FC236}">
                <a16:creationId xmlns:a16="http://schemas.microsoft.com/office/drawing/2014/main" id="{3D6F5215-904E-1340-8425-5E9408720C42}"/>
              </a:ext>
            </a:extLst>
          </p:cNvPr>
          <p:cNvSpPr/>
          <p:nvPr/>
        </p:nvSpPr>
        <p:spPr>
          <a:xfrm>
            <a:off x="7593970" y="3313825"/>
            <a:ext cx="4462042" cy="369332"/>
          </a:xfrm>
          <a:prstGeom prst="rect">
            <a:avLst/>
          </a:prstGeom>
          <a:solidFill>
            <a:schemeClr val="accent1">
              <a:lumMod val="40000"/>
              <a:lumOff val="60000"/>
            </a:schemeClr>
          </a:solidFill>
          <a:ln>
            <a:solidFill>
              <a:schemeClr val="accent1"/>
            </a:solidFill>
          </a:ln>
        </p:spPr>
        <p:txBody>
          <a:bodyPr wrap="square">
            <a:spAutoFit/>
          </a:bodyPr>
          <a:lstStyle/>
          <a:p>
            <a:r>
              <a:rPr lang="es-ES_tradnl" b="1" dirty="0" err="1"/>
              <a:t>Think</a:t>
            </a:r>
            <a:r>
              <a:rPr lang="es-ES_tradnl" b="1" dirty="0"/>
              <a:t> and </a:t>
            </a:r>
            <a:r>
              <a:rPr lang="es-ES_tradnl" b="1" dirty="0" err="1"/>
              <a:t>talk</a:t>
            </a:r>
            <a:r>
              <a:rPr lang="es-ES_tradnl" b="1" dirty="0"/>
              <a:t>: </a:t>
            </a:r>
            <a:r>
              <a:rPr lang="es-ES_tradnl" i="1" dirty="0" err="1"/>
              <a:t>How</a:t>
            </a:r>
            <a:r>
              <a:rPr lang="es-ES_tradnl" i="1" dirty="0"/>
              <a:t> do </a:t>
            </a:r>
            <a:r>
              <a:rPr lang="es-ES_tradnl" i="1" dirty="0" err="1"/>
              <a:t>you</a:t>
            </a:r>
            <a:r>
              <a:rPr lang="es-ES_tradnl" i="1" dirty="0"/>
              <a:t> </a:t>
            </a:r>
            <a:r>
              <a:rPr lang="es-ES_tradnl" i="1" dirty="0" err="1"/>
              <a:t>think</a:t>
            </a:r>
            <a:r>
              <a:rPr lang="es-ES_tradnl" i="1" dirty="0"/>
              <a:t> </a:t>
            </a:r>
            <a:r>
              <a:rPr lang="es-ES_tradnl" i="1" dirty="0" err="1"/>
              <a:t>this</a:t>
            </a:r>
            <a:r>
              <a:rPr lang="es-ES_tradnl" i="1" dirty="0"/>
              <a:t> </a:t>
            </a:r>
            <a:r>
              <a:rPr lang="es-ES_tradnl" i="1" dirty="0" err="1"/>
              <a:t>works</a:t>
            </a:r>
            <a:r>
              <a:rPr lang="es-ES_tradnl" i="1" dirty="0"/>
              <a:t>?</a:t>
            </a:r>
            <a:endParaRPr lang="en-US" dirty="0"/>
          </a:p>
        </p:txBody>
      </p:sp>
    </p:spTree>
    <p:extLst>
      <p:ext uri="{BB962C8B-B14F-4D97-AF65-F5344CB8AC3E}">
        <p14:creationId xmlns:p14="http://schemas.microsoft.com/office/powerpoint/2010/main" val="20182182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Straight Connector 12"/>
          <p:cNvCxnSpPr>
            <a:cxnSpLocks/>
          </p:cNvCxnSpPr>
          <p:nvPr/>
        </p:nvCxnSpPr>
        <p:spPr>
          <a:xfrm flipV="1">
            <a:off x="5980973" y="1312224"/>
            <a:ext cx="0" cy="4099993"/>
          </a:xfrm>
          <a:prstGeom prst="line">
            <a:avLst/>
          </a:prstGeom>
          <a:ln w="28575"/>
        </p:spPr>
        <p:style>
          <a:lnRef idx="1">
            <a:schemeClr val="dk1"/>
          </a:lnRef>
          <a:fillRef idx="0">
            <a:schemeClr val="dk1"/>
          </a:fillRef>
          <a:effectRef idx="0">
            <a:schemeClr val="dk1"/>
          </a:effectRef>
          <a:fontRef idx="minor">
            <a:schemeClr val="tx1"/>
          </a:fontRef>
        </p:style>
      </p:cxnSp>
      <p:cxnSp>
        <p:nvCxnSpPr>
          <p:cNvPr id="7" name="Straight Connector 6"/>
          <p:cNvCxnSpPr/>
          <p:nvPr/>
        </p:nvCxnSpPr>
        <p:spPr>
          <a:xfrm>
            <a:off x="2344149" y="1086623"/>
            <a:ext cx="7566536" cy="0"/>
          </a:xfrm>
          <a:prstGeom prst="line">
            <a:avLst/>
          </a:prstGeom>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1043855" y="1673599"/>
            <a:ext cx="4412710" cy="2031325"/>
          </a:xfrm>
          <a:prstGeom prst="rect">
            <a:avLst/>
          </a:prstGeom>
          <a:noFill/>
        </p:spPr>
        <p:txBody>
          <a:bodyPr wrap="square" rtlCol="0">
            <a:spAutoFit/>
          </a:bodyPr>
          <a:lstStyle/>
          <a:p>
            <a:pPr marL="360362" indent="-342900">
              <a:buAutoNum type="arabicPeriod"/>
            </a:pPr>
            <a:r>
              <a:rPr lang="en-US" dirty="0"/>
              <a:t>Activity Card</a:t>
            </a:r>
          </a:p>
          <a:p>
            <a:pPr marL="360362" indent="-342900">
              <a:buAutoNum type="arabicPeriod"/>
            </a:pPr>
            <a:r>
              <a:rPr lang="en-US" dirty="0"/>
              <a:t>Folder: /home/pi/AOLME/Session 2/  </a:t>
            </a:r>
          </a:p>
          <a:p>
            <a:pPr marL="360362" indent="-342900">
              <a:buAutoNum type="arabicPeriod"/>
            </a:pPr>
            <a:r>
              <a:rPr lang="en-US" dirty="0"/>
              <a:t>the </a:t>
            </a:r>
            <a:r>
              <a:rPr lang="en-US" b="1" dirty="0"/>
              <a:t>“</a:t>
            </a:r>
            <a:r>
              <a:rPr lang="en-US" b="1" dirty="0" err="1"/>
              <a:t>Jupyter</a:t>
            </a:r>
            <a:r>
              <a:rPr lang="en-US" b="1" dirty="0"/>
              <a:t>” </a:t>
            </a:r>
            <a:r>
              <a:rPr lang="en-US" dirty="0"/>
              <a:t>notebook accessed via Terminal </a:t>
            </a:r>
          </a:p>
          <a:p>
            <a:pPr marL="360362" indent="-342900">
              <a:buAutoNum type="arabicPeriod"/>
            </a:pPr>
            <a:r>
              <a:rPr lang="en-US" dirty="0"/>
              <a:t>Raspberry Pi and Monitor</a:t>
            </a:r>
          </a:p>
          <a:p>
            <a:pPr marL="360362" indent="-342900">
              <a:buAutoNum type="arabicPeriod"/>
            </a:pPr>
            <a:r>
              <a:rPr lang="en-US" dirty="0"/>
              <a:t>Student journal</a:t>
            </a:r>
          </a:p>
          <a:p>
            <a:pPr marL="360362" indent="-342900">
              <a:buAutoNum type="arabicPeriod"/>
            </a:pPr>
            <a:endParaRPr lang="en-US" dirty="0"/>
          </a:p>
        </p:txBody>
      </p:sp>
      <p:pic>
        <p:nvPicPr>
          <p:cNvPr id="63" name="Picture 62" descr="Resultado de imagen para python programming icon"/>
          <p:cNvPicPr/>
          <p:nvPr/>
        </p:nvPicPr>
        <p:blipFill rotWithShape="1">
          <a:blip r:embed="rId3" cstate="hqprint">
            <a:extLst>
              <a:ext uri="{28A0092B-C50C-407E-A947-70E740481C1C}">
                <a14:useLocalDpi xmlns:a14="http://schemas.microsoft.com/office/drawing/2010/main"/>
              </a:ext>
            </a:extLst>
          </a:blip>
          <a:srcRect/>
          <a:stretch/>
        </p:blipFill>
        <p:spPr bwMode="auto">
          <a:xfrm>
            <a:off x="160969" y="926653"/>
            <a:ext cx="707015" cy="623379"/>
          </a:xfrm>
          <a:prstGeom prst="rect">
            <a:avLst/>
          </a:prstGeom>
          <a:noFill/>
          <a:ln>
            <a:noFill/>
          </a:ln>
          <a:extLst>
            <a:ext uri="{53640926-AAD7-44D8-BBD7-CCE9431645EC}">
              <a14:shadowObscured xmlns:a14="http://schemas.microsoft.com/office/drawing/2010/main"/>
            </a:ext>
          </a:extLst>
        </p:spPr>
      </p:pic>
      <p:sp>
        <p:nvSpPr>
          <p:cNvPr id="19" name="Rectangle 18"/>
          <p:cNvSpPr/>
          <p:nvPr/>
        </p:nvSpPr>
        <p:spPr>
          <a:xfrm>
            <a:off x="160969" y="6420133"/>
            <a:ext cx="4371581" cy="369332"/>
          </a:xfrm>
          <a:prstGeom prst="rect">
            <a:avLst/>
          </a:prstGeom>
        </p:spPr>
        <p:txBody>
          <a:bodyPr wrap="none">
            <a:spAutoFit/>
          </a:bodyPr>
          <a:lstStyle/>
          <a:p>
            <a:r>
              <a:rPr lang="en-US" dirty="0">
                <a:latin typeface="Calibri" charset="0"/>
                <a:ea typeface="Times New Roman" charset="0"/>
                <a:cs typeface="Times New Roman" charset="0"/>
              </a:rPr>
              <a:t>AOLME PROJECT - LEVEL 1- SESSION 2- 2019</a:t>
            </a:r>
            <a:r>
              <a:rPr lang="en-US" dirty="0"/>
              <a:t> </a:t>
            </a:r>
          </a:p>
        </p:txBody>
      </p:sp>
      <p:sp>
        <p:nvSpPr>
          <p:cNvPr id="41" name="Rectangle 115"/>
          <p:cNvSpPr>
            <a:spLocks noChangeArrowheads="1"/>
          </p:cNvSpPr>
          <p:nvPr/>
        </p:nvSpPr>
        <p:spPr bwMode="auto">
          <a:xfrm>
            <a:off x="4932157" y="6487072"/>
            <a:ext cx="723667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chemeClr val="bg1">
                    <a:lumMod val="75000"/>
                  </a:schemeClr>
                </a:solidFill>
                <a:effectLst/>
                <a:latin typeface="Arial Unicode MS" charset="0"/>
                <a:ea typeface="Times New Roman" charset="0"/>
                <a:cs typeface="Courier New" charset="0"/>
              </a:rPr>
              <a:t>MATERIALS DEVELOPED BY THE AOLME</a:t>
            </a:r>
            <a:r>
              <a:rPr lang="en-US" altLang="en-US" sz="800" dirty="0">
                <a:solidFill>
                  <a:schemeClr val="bg1">
                    <a:lumMod val="75000"/>
                  </a:schemeClr>
                </a:solidFill>
                <a:latin typeface="Arial Unicode MS" charset="0"/>
                <a:ea typeface="Times New Roman" charset="0"/>
                <a:cs typeface="Courier New" charset="0"/>
              </a:rPr>
              <a:t> PROJECT</a:t>
            </a:r>
            <a:r>
              <a:rPr kumimoji="0" lang="en-US" altLang="en-US" sz="800" b="0" i="0" u="none" strike="noStrike" cap="none" normalizeH="0" baseline="0" dirty="0">
                <a:ln>
                  <a:noFill/>
                </a:ln>
                <a:solidFill>
                  <a:schemeClr val="bg1">
                    <a:lumMod val="75000"/>
                  </a:schemeClr>
                </a:solidFill>
                <a:effectLst/>
                <a:latin typeface="Arial Unicode MS" charset="0"/>
                <a:ea typeface="Times New Roman" charset="0"/>
                <a:cs typeface="Courier New" charset="0"/>
              </a:rPr>
              <a:t> AT THE UNIVERSITY OF NEW MEXICO, PLEASE DO NOT COPY OR DISTRIBUTE ANY OF THESE COPYRIGHTED TASKS WITHOUT PROPER AUTHORIZATION </a:t>
            </a:r>
            <a:endParaRPr kumimoji="0" lang="en-US" altLang="en-US" sz="800" b="0" i="0" u="none" strike="noStrike" cap="none" normalizeH="0" baseline="0" dirty="0">
              <a:ln>
                <a:noFill/>
              </a:ln>
              <a:solidFill>
                <a:schemeClr val="bg1">
                  <a:lumMod val="75000"/>
                </a:schemeClr>
              </a:solidFill>
              <a:effectLst/>
              <a:latin typeface="Arial" charset="0"/>
            </a:endParaRPr>
          </a:p>
        </p:txBody>
      </p:sp>
      <p:sp>
        <p:nvSpPr>
          <p:cNvPr id="32" name="TextBox 31"/>
          <p:cNvSpPr txBox="1"/>
          <p:nvPr/>
        </p:nvSpPr>
        <p:spPr>
          <a:xfrm>
            <a:off x="1576708" y="1238343"/>
            <a:ext cx="3355449" cy="369332"/>
          </a:xfrm>
          <a:prstGeom prst="rect">
            <a:avLst/>
          </a:prstGeom>
          <a:solidFill>
            <a:schemeClr val="accent2">
              <a:lumMod val="60000"/>
              <a:lumOff val="40000"/>
            </a:schemeClr>
          </a:solidFill>
        </p:spPr>
        <p:txBody>
          <a:bodyPr wrap="square" rtlCol="0">
            <a:spAutoFit/>
          </a:bodyPr>
          <a:lstStyle/>
          <a:p>
            <a:pPr algn="ctr"/>
            <a:r>
              <a:rPr lang="en-US" b="1" dirty="0"/>
              <a:t>Resources for the Activity</a:t>
            </a:r>
          </a:p>
        </p:txBody>
      </p:sp>
      <p:sp>
        <p:nvSpPr>
          <p:cNvPr id="40" name="TextBox 39"/>
          <p:cNvSpPr txBox="1"/>
          <p:nvPr/>
        </p:nvSpPr>
        <p:spPr>
          <a:xfrm>
            <a:off x="6702487" y="1227371"/>
            <a:ext cx="4466257" cy="369332"/>
          </a:xfrm>
          <a:prstGeom prst="rect">
            <a:avLst/>
          </a:prstGeom>
          <a:solidFill>
            <a:schemeClr val="accent2">
              <a:lumMod val="60000"/>
              <a:lumOff val="40000"/>
            </a:schemeClr>
          </a:solidFill>
        </p:spPr>
        <p:txBody>
          <a:bodyPr wrap="square" rtlCol="0">
            <a:spAutoFit/>
          </a:bodyPr>
          <a:lstStyle/>
          <a:p>
            <a:pPr algn="ctr"/>
            <a:r>
              <a:rPr lang="en-US" b="1" dirty="0"/>
              <a:t>Recommended Steps for the Activity</a:t>
            </a:r>
          </a:p>
        </p:txBody>
      </p:sp>
      <p:sp>
        <p:nvSpPr>
          <p:cNvPr id="42" name="TextBox 41"/>
          <p:cNvSpPr txBox="1"/>
          <p:nvPr/>
        </p:nvSpPr>
        <p:spPr>
          <a:xfrm>
            <a:off x="5980973" y="1822303"/>
            <a:ext cx="6095024" cy="3970318"/>
          </a:xfrm>
          <a:prstGeom prst="rect">
            <a:avLst/>
          </a:prstGeom>
          <a:noFill/>
        </p:spPr>
        <p:txBody>
          <a:bodyPr wrap="square" rtlCol="0">
            <a:spAutoFit/>
          </a:bodyPr>
          <a:lstStyle/>
          <a:p>
            <a:pPr marL="360362" indent="-342900">
              <a:buAutoNum type="arabicPeriod"/>
            </a:pPr>
            <a:r>
              <a:rPr lang="en-US" dirty="0"/>
              <a:t>Make sure that for the first task students open the ‘Untitled’ file in Session 2 folder.  Have them type and try all icons in taskbar.  Have them explore and then talk about what the discover.  They might make connections to what they’ve done in other computers.</a:t>
            </a:r>
          </a:p>
          <a:p>
            <a:pPr marL="360362" indent="-342900">
              <a:buAutoNum type="arabicPeriod"/>
            </a:pPr>
            <a:r>
              <a:rPr lang="en-US" dirty="0"/>
              <a:t>Have students realize different types of cells.</a:t>
            </a:r>
          </a:p>
          <a:p>
            <a:pPr marL="360362" indent="-342900">
              <a:buAutoNum type="arabicPeriod"/>
            </a:pPr>
            <a:r>
              <a:rPr lang="en-US" dirty="0"/>
              <a:t>When playing guessing game, let students take turns playing game, maybe by pairs? Taking turns typing?</a:t>
            </a:r>
          </a:p>
          <a:p>
            <a:pPr marL="360362" indent="-342900">
              <a:buAutoNum type="arabicPeriod"/>
            </a:pPr>
            <a:r>
              <a:rPr lang="en-US" dirty="0"/>
              <a:t>Task 3 it’s important to notice ‘print’ and what if they didn’t typed print? What happens? Let them experiment especially notice that the red text or strings can be changed to any language even, but green words can’t be changed.</a:t>
            </a:r>
          </a:p>
          <a:p>
            <a:pPr marL="360362" indent="-342900">
              <a:buAutoNum type="arabicPeriod"/>
            </a:pPr>
            <a:r>
              <a:rPr lang="en-US" dirty="0"/>
              <a:t> Have students debrief what they learned by experimenting and have them write notes in journal. </a:t>
            </a:r>
          </a:p>
        </p:txBody>
      </p:sp>
      <p:sp>
        <p:nvSpPr>
          <p:cNvPr id="12" name="Rectangle 11"/>
          <p:cNvSpPr/>
          <p:nvPr/>
        </p:nvSpPr>
        <p:spPr>
          <a:xfrm>
            <a:off x="237804" y="135864"/>
            <a:ext cx="11838193" cy="646331"/>
          </a:xfrm>
          <a:prstGeom prst="rect">
            <a:avLst/>
          </a:prstGeom>
        </p:spPr>
        <p:txBody>
          <a:bodyPr wrap="square">
            <a:spAutoFit/>
          </a:bodyPr>
          <a:lstStyle/>
          <a:p>
            <a:r>
              <a:rPr lang="en-US" sz="3600" b="1" dirty="0"/>
              <a:t>2.1. Exploring Programming with Python</a:t>
            </a:r>
            <a:endParaRPr lang="en-US" sz="3600" dirty="0"/>
          </a:p>
        </p:txBody>
      </p:sp>
      <p:sp>
        <p:nvSpPr>
          <p:cNvPr id="3" name="Rectangle 2">
            <a:extLst>
              <a:ext uri="{FF2B5EF4-FFF2-40B4-BE49-F238E27FC236}">
                <a16:creationId xmlns:a16="http://schemas.microsoft.com/office/drawing/2014/main" id="{A43ED614-A273-BE4C-9BFE-04A7DB0E888E}"/>
              </a:ext>
            </a:extLst>
          </p:cNvPr>
          <p:cNvSpPr/>
          <p:nvPr/>
        </p:nvSpPr>
        <p:spPr>
          <a:xfrm>
            <a:off x="3103752" y="5761612"/>
            <a:ext cx="5380319" cy="369332"/>
          </a:xfrm>
          <a:prstGeom prst="rect">
            <a:avLst/>
          </a:prstGeom>
        </p:spPr>
        <p:txBody>
          <a:bodyPr wrap="none">
            <a:spAutoFit/>
          </a:bodyPr>
          <a:lstStyle/>
          <a:p>
            <a:pPr lvl="0"/>
            <a:r>
              <a:rPr lang="en-US" b="1" dirty="0"/>
              <a:t>Activity 1 Goal</a:t>
            </a:r>
            <a:r>
              <a:rPr lang="en-US" dirty="0"/>
              <a:t>:  Apply basics of Python Programming.</a:t>
            </a:r>
          </a:p>
        </p:txBody>
      </p:sp>
      <p:sp>
        <p:nvSpPr>
          <p:cNvPr id="14" name="Rectangle 13">
            <a:extLst>
              <a:ext uri="{FF2B5EF4-FFF2-40B4-BE49-F238E27FC236}">
                <a16:creationId xmlns:a16="http://schemas.microsoft.com/office/drawing/2014/main" id="{86D8A9EC-ED6F-6648-B8A6-2A8269CAD8F9}"/>
              </a:ext>
            </a:extLst>
          </p:cNvPr>
          <p:cNvSpPr/>
          <p:nvPr/>
        </p:nvSpPr>
        <p:spPr>
          <a:xfrm>
            <a:off x="338036" y="3604600"/>
            <a:ext cx="5474096" cy="2308324"/>
          </a:xfrm>
          <a:prstGeom prst="rect">
            <a:avLst/>
          </a:prstGeom>
        </p:spPr>
        <p:txBody>
          <a:bodyPr wrap="square">
            <a:spAutoFit/>
          </a:bodyPr>
          <a:lstStyle/>
          <a:p>
            <a:r>
              <a:rPr lang="en-US" sz="1600" b="1" dirty="0">
                <a:latin typeface="Calibri" panose="020F0502020204030204" pitchFamily="34" charset="0"/>
                <a:ea typeface="Calibri" panose="020F0502020204030204" pitchFamily="34" charset="0"/>
                <a:cs typeface="Times New Roman" panose="02020603050405020304" pitchFamily="18" charset="0"/>
              </a:rPr>
              <a:t>Everyone in the team gets to play a role:</a:t>
            </a:r>
          </a:p>
          <a:p>
            <a:r>
              <a:rPr lang="en-US" sz="1600" u="sng" dirty="0">
                <a:latin typeface="Calibri" panose="020F0502020204030204" pitchFamily="34" charset="0"/>
                <a:ea typeface="Calibri" panose="020F0502020204030204" pitchFamily="34" charset="0"/>
                <a:cs typeface="Times New Roman" panose="02020603050405020304" pitchFamily="18" charset="0"/>
              </a:rPr>
              <a:t>Discussion Expert</a:t>
            </a:r>
            <a:r>
              <a:rPr lang="en-US" sz="1600" dirty="0">
                <a:latin typeface="Calibri" panose="020F0502020204030204" pitchFamily="34" charset="0"/>
                <a:ea typeface="Calibri" panose="020F0502020204030204" pitchFamily="34" charset="0"/>
                <a:cs typeface="Times New Roman" panose="02020603050405020304" pitchFamily="18" charset="0"/>
              </a:rPr>
              <a:t>: Leads the team discussion asking questions about what the session is about.</a:t>
            </a:r>
          </a:p>
          <a:p>
            <a:r>
              <a:rPr lang="en-US" sz="1600" u="sng" dirty="0">
                <a:latin typeface="Calibri" panose="020F0502020204030204" pitchFamily="34" charset="0"/>
                <a:ea typeface="Calibri" panose="020F0502020204030204" pitchFamily="34" charset="0"/>
                <a:cs typeface="Times New Roman" panose="02020603050405020304" pitchFamily="18" charset="0"/>
              </a:rPr>
              <a:t>Fair Participation Expert</a:t>
            </a:r>
            <a:r>
              <a:rPr lang="en-US" sz="1600" dirty="0">
                <a:latin typeface="Calibri" panose="020F0502020204030204" pitchFamily="34" charset="0"/>
                <a:ea typeface="Calibri" panose="020F0502020204030204" pitchFamily="34" charset="0"/>
                <a:cs typeface="Times New Roman" panose="02020603050405020304" pitchFamily="18" charset="0"/>
              </a:rPr>
              <a:t>: makes sure of fair participation of everyone. </a:t>
            </a:r>
          </a:p>
          <a:p>
            <a:r>
              <a:rPr lang="en-US" sz="1600" u="sng" dirty="0">
                <a:latin typeface="Calibri" panose="020F0502020204030204" pitchFamily="34" charset="0"/>
                <a:ea typeface="Calibri" panose="020F0502020204030204" pitchFamily="34" charset="0"/>
                <a:cs typeface="Times New Roman" panose="02020603050405020304" pitchFamily="18" charset="0"/>
              </a:rPr>
              <a:t>Hardware Setup/Teardown Expert</a:t>
            </a:r>
            <a:r>
              <a:rPr lang="en-US" sz="1600" dirty="0">
                <a:latin typeface="Calibri" panose="020F0502020204030204" pitchFamily="34" charset="0"/>
                <a:ea typeface="Calibri" panose="020F0502020204030204" pitchFamily="34" charset="0"/>
                <a:cs typeface="Times New Roman" panose="02020603050405020304" pitchFamily="18" charset="0"/>
              </a:rPr>
              <a:t>: in charge of setting up &amp; putting away materials and computer equipment. </a:t>
            </a:r>
          </a:p>
          <a:p>
            <a:r>
              <a:rPr lang="en-US" sz="1600" u="sng" dirty="0">
                <a:latin typeface="Calibri" panose="020F0502020204030204" pitchFamily="34" charset="0"/>
                <a:ea typeface="Calibri" panose="020F0502020204030204" pitchFamily="34" charset="0"/>
                <a:cs typeface="Times New Roman" panose="02020603050405020304" pitchFamily="18" charset="0"/>
              </a:rPr>
              <a:t>Summary Expert</a:t>
            </a:r>
            <a:r>
              <a:rPr lang="en-US" sz="1600" dirty="0">
                <a:latin typeface="Calibri" panose="020F0502020204030204" pitchFamily="34" charset="0"/>
                <a:ea typeface="Calibri" panose="020F0502020204030204" pitchFamily="34" charset="0"/>
                <a:cs typeface="Times New Roman" panose="02020603050405020304" pitchFamily="18" charset="0"/>
              </a:rPr>
              <a:t>: summarizes and records team questions and what the teams has learned. </a:t>
            </a:r>
          </a:p>
        </p:txBody>
      </p:sp>
      <p:sp>
        <p:nvSpPr>
          <p:cNvPr id="15" name="TextBox 14">
            <a:extLst>
              <a:ext uri="{FF2B5EF4-FFF2-40B4-BE49-F238E27FC236}">
                <a16:creationId xmlns:a16="http://schemas.microsoft.com/office/drawing/2014/main" id="{288928BA-78F6-B24D-A345-6A08AE5EEB78}"/>
              </a:ext>
            </a:extLst>
          </p:cNvPr>
          <p:cNvSpPr txBox="1"/>
          <p:nvPr/>
        </p:nvSpPr>
        <p:spPr>
          <a:xfrm>
            <a:off x="7102928" y="785830"/>
            <a:ext cx="4854578" cy="276999"/>
          </a:xfrm>
          <a:prstGeom prst="rect">
            <a:avLst/>
          </a:prstGeom>
          <a:solidFill>
            <a:schemeClr val="bg2">
              <a:lumMod val="90000"/>
            </a:schemeClr>
          </a:solidFill>
          <a:ln>
            <a:solidFill>
              <a:schemeClr val="accent1"/>
            </a:solidFill>
          </a:ln>
        </p:spPr>
        <p:txBody>
          <a:bodyPr wrap="square" rtlCol="0">
            <a:spAutoFit/>
          </a:bodyPr>
          <a:lstStyle/>
          <a:p>
            <a:r>
              <a:rPr lang="en-US" sz="1200" b="1" dirty="0"/>
              <a:t>Note</a:t>
            </a:r>
            <a:r>
              <a:rPr lang="en-US" sz="1200" dirty="0"/>
              <a:t>: The numbers in Card match the Tasks numbers in </a:t>
            </a:r>
            <a:r>
              <a:rPr lang="en-US" sz="1200" dirty="0" err="1"/>
              <a:t>Jupyter</a:t>
            </a:r>
            <a:r>
              <a:rPr lang="en-US" sz="1200" dirty="0"/>
              <a:t> Notebook. </a:t>
            </a:r>
          </a:p>
        </p:txBody>
      </p:sp>
    </p:spTree>
    <p:extLst>
      <p:ext uri="{BB962C8B-B14F-4D97-AF65-F5344CB8AC3E}">
        <p14:creationId xmlns:p14="http://schemas.microsoft.com/office/powerpoint/2010/main" val="5328234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93BB4363-EC74-C149-A50A-DEFFC9289535}"/>
              </a:ext>
            </a:extLst>
          </p:cNvPr>
          <p:cNvPicPr>
            <a:picLocks noChangeAspect="1"/>
          </p:cNvPicPr>
          <p:nvPr/>
        </p:nvPicPr>
        <p:blipFill>
          <a:blip r:embed="rId3"/>
          <a:stretch>
            <a:fillRect/>
          </a:stretch>
        </p:blipFill>
        <p:spPr>
          <a:xfrm>
            <a:off x="5953048" y="1837638"/>
            <a:ext cx="4772741" cy="1920053"/>
          </a:xfrm>
          <a:prstGeom prst="rect">
            <a:avLst/>
          </a:prstGeom>
        </p:spPr>
      </p:pic>
      <p:grpSp>
        <p:nvGrpSpPr>
          <p:cNvPr id="20" name="Group 19"/>
          <p:cNvGrpSpPr/>
          <p:nvPr/>
        </p:nvGrpSpPr>
        <p:grpSpPr>
          <a:xfrm>
            <a:off x="422677" y="1236915"/>
            <a:ext cx="11088008" cy="5195701"/>
            <a:chOff x="549253" y="1301464"/>
            <a:chExt cx="7943264" cy="4835686"/>
          </a:xfrm>
        </p:grpSpPr>
        <p:cxnSp>
          <p:nvCxnSpPr>
            <p:cNvPr id="8" name="Straight Connector 7"/>
            <p:cNvCxnSpPr/>
            <p:nvPr/>
          </p:nvCxnSpPr>
          <p:spPr>
            <a:xfrm>
              <a:off x="549253" y="3725625"/>
              <a:ext cx="3895432"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10" name="Straight Connector 9"/>
            <p:cNvCxnSpPr/>
            <p:nvPr/>
          </p:nvCxnSpPr>
          <p:spPr>
            <a:xfrm>
              <a:off x="4597085" y="3725625"/>
              <a:ext cx="3895432"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11" name="Straight Connector 10"/>
            <p:cNvCxnSpPr/>
            <p:nvPr/>
          </p:nvCxnSpPr>
          <p:spPr>
            <a:xfrm flipV="1">
              <a:off x="4517717" y="3772213"/>
              <a:ext cx="0" cy="2364937"/>
            </a:xfrm>
            <a:prstGeom prst="line">
              <a:avLst/>
            </a:prstGeom>
            <a:ln w="28575"/>
          </p:spPr>
          <p:style>
            <a:lnRef idx="1">
              <a:schemeClr val="dk1"/>
            </a:lnRef>
            <a:fillRef idx="0">
              <a:schemeClr val="dk1"/>
            </a:fillRef>
            <a:effectRef idx="0">
              <a:schemeClr val="dk1"/>
            </a:effectRef>
            <a:fontRef idx="minor">
              <a:schemeClr val="tx1"/>
            </a:fontRef>
          </p:style>
        </p:cxnSp>
        <p:cxnSp>
          <p:nvCxnSpPr>
            <p:cNvPr id="13" name="Straight Connector 12"/>
            <p:cNvCxnSpPr/>
            <p:nvPr/>
          </p:nvCxnSpPr>
          <p:spPr>
            <a:xfrm flipV="1">
              <a:off x="4505048" y="1301464"/>
              <a:ext cx="0" cy="2364937"/>
            </a:xfrm>
            <a:prstGeom prst="line">
              <a:avLst/>
            </a:prstGeom>
            <a:ln w="28575"/>
          </p:spPr>
          <p:style>
            <a:lnRef idx="1">
              <a:schemeClr val="dk1"/>
            </a:lnRef>
            <a:fillRef idx="0">
              <a:schemeClr val="dk1"/>
            </a:fillRef>
            <a:effectRef idx="0">
              <a:schemeClr val="dk1"/>
            </a:effectRef>
            <a:fontRef idx="minor">
              <a:schemeClr val="tx1"/>
            </a:fontRef>
          </p:style>
        </p:cxnSp>
      </p:grpSp>
      <p:sp>
        <p:nvSpPr>
          <p:cNvPr id="4" name="Rectangle 3"/>
          <p:cNvSpPr/>
          <p:nvPr/>
        </p:nvSpPr>
        <p:spPr>
          <a:xfrm>
            <a:off x="284161" y="192151"/>
            <a:ext cx="10977569" cy="646331"/>
          </a:xfrm>
          <a:prstGeom prst="rect">
            <a:avLst/>
          </a:prstGeom>
        </p:spPr>
        <p:txBody>
          <a:bodyPr wrap="square">
            <a:spAutoFit/>
          </a:bodyPr>
          <a:lstStyle/>
          <a:p>
            <a:r>
              <a:rPr lang="en-US" sz="3600" b="1" dirty="0"/>
              <a:t>2.2. Programming Number Operations w/ Python</a:t>
            </a:r>
            <a:endParaRPr lang="en-US" sz="3600" dirty="0"/>
          </a:p>
        </p:txBody>
      </p:sp>
      <p:cxnSp>
        <p:nvCxnSpPr>
          <p:cNvPr id="7" name="Straight Connector 6"/>
          <p:cNvCxnSpPr/>
          <p:nvPr/>
        </p:nvCxnSpPr>
        <p:spPr>
          <a:xfrm>
            <a:off x="2344149" y="1086623"/>
            <a:ext cx="7566536" cy="0"/>
          </a:xfrm>
          <a:prstGeom prst="line">
            <a:avLst/>
          </a:prstGeom>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112463" y="1128420"/>
            <a:ext cx="5849796" cy="707886"/>
          </a:xfrm>
          <a:prstGeom prst="rect">
            <a:avLst/>
          </a:prstGeom>
          <a:noFill/>
        </p:spPr>
        <p:txBody>
          <a:bodyPr wrap="square" rtlCol="0">
            <a:spAutoFit/>
          </a:bodyPr>
          <a:lstStyle/>
          <a:p>
            <a:pPr marL="130175" indent="-112713"/>
            <a:r>
              <a:rPr lang="en-US" sz="2000" dirty="0"/>
              <a:t>1. Let’s use Algebra and Mathematics to program the Guessing Game with Python. </a:t>
            </a:r>
          </a:p>
        </p:txBody>
      </p:sp>
      <p:sp>
        <p:nvSpPr>
          <p:cNvPr id="22" name="TextBox 21"/>
          <p:cNvSpPr txBox="1"/>
          <p:nvPr/>
        </p:nvSpPr>
        <p:spPr>
          <a:xfrm>
            <a:off x="5986519" y="1130450"/>
            <a:ext cx="6182308" cy="707886"/>
          </a:xfrm>
          <a:prstGeom prst="rect">
            <a:avLst/>
          </a:prstGeom>
          <a:noFill/>
        </p:spPr>
        <p:txBody>
          <a:bodyPr wrap="square" rtlCol="0">
            <a:spAutoFit/>
          </a:bodyPr>
          <a:lstStyle/>
          <a:p>
            <a:pPr marL="176213" indent="-176213"/>
            <a:r>
              <a:rPr lang="en-US" sz="2000" dirty="0"/>
              <a:t>2.  In CELL 2A in </a:t>
            </a:r>
            <a:r>
              <a:rPr lang="en-US" sz="2000" b="1" dirty="0" err="1"/>
              <a:t>jupyter</a:t>
            </a:r>
            <a:r>
              <a:rPr lang="en-US" sz="2000" dirty="0"/>
              <a:t>,  run the code multiple times &amp; discuss what happens . Then make &amp; predict changes.</a:t>
            </a:r>
          </a:p>
        </p:txBody>
      </p:sp>
      <p:sp>
        <p:nvSpPr>
          <p:cNvPr id="30" name="TextBox 29"/>
          <p:cNvSpPr txBox="1"/>
          <p:nvPr/>
        </p:nvSpPr>
        <p:spPr>
          <a:xfrm>
            <a:off x="79805" y="3820414"/>
            <a:ext cx="5849796" cy="1323439"/>
          </a:xfrm>
          <a:prstGeom prst="rect">
            <a:avLst/>
          </a:prstGeom>
          <a:noFill/>
        </p:spPr>
        <p:txBody>
          <a:bodyPr wrap="square" rtlCol="0">
            <a:spAutoFit/>
          </a:bodyPr>
          <a:lstStyle/>
          <a:p>
            <a:pPr marL="176213" indent="-176213"/>
            <a:r>
              <a:rPr lang="en-US" sz="2000" dirty="0"/>
              <a:t>3.  In CELL 2B in </a:t>
            </a:r>
            <a:r>
              <a:rPr lang="en-US" sz="2000" b="1" dirty="0" err="1"/>
              <a:t>jupyter</a:t>
            </a:r>
            <a:r>
              <a:rPr lang="en-US" sz="2000" dirty="0"/>
              <a:t>,  there are variables (x, y and z). </a:t>
            </a:r>
            <a:r>
              <a:rPr lang="en-US" sz="2000" i="1" dirty="0"/>
              <a:t>What is a variable? </a:t>
            </a:r>
            <a:r>
              <a:rPr lang="en-US" sz="2000" dirty="0"/>
              <a:t>Run this Cell multiple times and change the numbers, operations and re-name the variables.</a:t>
            </a:r>
          </a:p>
        </p:txBody>
      </p:sp>
      <p:sp>
        <p:nvSpPr>
          <p:cNvPr id="33" name="TextBox 32"/>
          <p:cNvSpPr txBox="1"/>
          <p:nvPr/>
        </p:nvSpPr>
        <p:spPr>
          <a:xfrm>
            <a:off x="6014084" y="3891163"/>
            <a:ext cx="6177915" cy="1015663"/>
          </a:xfrm>
          <a:prstGeom prst="rect">
            <a:avLst/>
          </a:prstGeom>
          <a:noFill/>
        </p:spPr>
        <p:txBody>
          <a:bodyPr wrap="square" rtlCol="0">
            <a:spAutoFit/>
          </a:bodyPr>
          <a:lstStyle/>
          <a:p>
            <a:pPr marL="176213" indent="-176213"/>
            <a:r>
              <a:rPr lang="en-US" sz="2000" dirty="0"/>
              <a:t>4. In CELL 2C, create your own game by modifying the operations and replacing the ‘?’ with numbers. Re-name variables, if wanted. </a:t>
            </a:r>
          </a:p>
        </p:txBody>
      </p:sp>
      <p:sp>
        <p:nvSpPr>
          <p:cNvPr id="50" name="Rectangle 49"/>
          <p:cNvSpPr/>
          <p:nvPr/>
        </p:nvSpPr>
        <p:spPr>
          <a:xfrm>
            <a:off x="59369" y="6420133"/>
            <a:ext cx="4371581" cy="369332"/>
          </a:xfrm>
          <a:prstGeom prst="rect">
            <a:avLst/>
          </a:prstGeom>
        </p:spPr>
        <p:txBody>
          <a:bodyPr wrap="none">
            <a:spAutoFit/>
          </a:bodyPr>
          <a:lstStyle/>
          <a:p>
            <a:r>
              <a:rPr lang="en-US" dirty="0">
                <a:latin typeface="Calibri" charset="0"/>
                <a:ea typeface="Times New Roman" charset="0"/>
                <a:cs typeface="Times New Roman" charset="0"/>
              </a:rPr>
              <a:t>AOLME PROJECT - LEVEL 1- SESSION 2- 2019</a:t>
            </a:r>
            <a:r>
              <a:rPr lang="en-US" dirty="0"/>
              <a:t> </a:t>
            </a:r>
          </a:p>
        </p:txBody>
      </p:sp>
      <p:sp>
        <p:nvSpPr>
          <p:cNvPr id="48" name="Rectangle 115"/>
          <p:cNvSpPr>
            <a:spLocks noChangeArrowheads="1"/>
          </p:cNvSpPr>
          <p:nvPr/>
        </p:nvSpPr>
        <p:spPr bwMode="auto">
          <a:xfrm>
            <a:off x="4932157" y="6487072"/>
            <a:ext cx="723667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chemeClr val="bg1">
                    <a:lumMod val="75000"/>
                  </a:schemeClr>
                </a:solidFill>
                <a:effectLst/>
                <a:latin typeface="Arial Unicode MS" charset="0"/>
                <a:ea typeface="Times New Roman" charset="0"/>
                <a:cs typeface="Courier New" charset="0"/>
              </a:rPr>
              <a:t>MATERIALS DEVELOPED BY THE AOLME</a:t>
            </a:r>
            <a:r>
              <a:rPr lang="en-US" altLang="en-US" sz="800" dirty="0">
                <a:solidFill>
                  <a:schemeClr val="bg1">
                    <a:lumMod val="75000"/>
                  </a:schemeClr>
                </a:solidFill>
                <a:latin typeface="Arial Unicode MS" charset="0"/>
                <a:ea typeface="Times New Roman" charset="0"/>
                <a:cs typeface="Courier New" charset="0"/>
              </a:rPr>
              <a:t> PROJECT</a:t>
            </a:r>
            <a:r>
              <a:rPr kumimoji="0" lang="en-US" altLang="en-US" sz="800" b="0" i="0" u="none" strike="noStrike" cap="none" normalizeH="0" baseline="0" dirty="0">
                <a:ln>
                  <a:noFill/>
                </a:ln>
                <a:solidFill>
                  <a:schemeClr val="bg1">
                    <a:lumMod val="75000"/>
                  </a:schemeClr>
                </a:solidFill>
                <a:effectLst/>
                <a:latin typeface="Arial Unicode MS" charset="0"/>
                <a:ea typeface="Times New Roman" charset="0"/>
                <a:cs typeface="Courier New" charset="0"/>
              </a:rPr>
              <a:t> AT THE UNIVERSITY OF NEW MEXICO, PLEASE DO NOT COPY OR DISTRIBUTE ANY OF THESE COPYRIGHTED TASKS WITHOUT PROPER AUTHORIZATION </a:t>
            </a:r>
            <a:endParaRPr kumimoji="0" lang="en-US" altLang="en-US" sz="800" b="0" i="0" u="none" strike="noStrike" cap="none" normalizeH="0" baseline="0" dirty="0">
              <a:ln>
                <a:noFill/>
              </a:ln>
              <a:solidFill>
                <a:schemeClr val="bg1">
                  <a:lumMod val="75000"/>
                </a:schemeClr>
              </a:solidFill>
              <a:effectLst/>
              <a:latin typeface="Arial" charset="0"/>
            </a:endParaRPr>
          </a:p>
        </p:txBody>
      </p:sp>
      <p:pic>
        <p:nvPicPr>
          <p:cNvPr id="38" name="Picture 37">
            <a:extLst>
              <a:ext uri="{FF2B5EF4-FFF2-40B4-BE49-F238E27FC236}">
                <a16:creationId xmlns:a16="http://schemas.microsoft.com/office/drawing/2014/main" id="{7C17BF30-43F9-CA4D-9EA7-6686B9DD8B19}"/>
              </a:ext>
            </a:extLst>
          </p:cNvPr>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bwMode="auto">
          <a:xfrm>
            <a:off x="7155852" y="4975231"/>
            <a:ext cx="1242560" cy="1444902"/>
          </a:xfrm>
          <a:prstGeom prst="rect">
            <a:avLst/>
          </a:prstGeom>
          <a:ln w="31750" cap="sq">
            <a:noFill/>
            <a:miter lim="800000"/>
          </a:ln>
          <a:extLst>
            <a:ext uri="{53640926-AAD7-44D8-BBD7-CCE9431645EC}">
              <a14:shadowObscured xmlns:a14="http://schemas.microsoft.com/office/drawing/2010/main"/>
            </a:ext>
          </a:extLst>
        </p:spPr>
      </p:pic>
      <p:sp>
        <p:nvSpPr>
          <p:cNvPr id="28" name="Oval Callout 27">
            <a:extLst>
              <a:ext uri="{FF2B5EF4-FFF2-40B4-BE49-F238E27FC236}">
                <a16:creationId xmlns:a16="http://schemas.microsoft.com/office/drawing/2014/main" id="{8641EBB8-E475-5543-BFFE-5DBDAC82D8AF}"/>
              </a:ext>
            </a:extLst>
          </p:cNvPr>
          <p:cNvSpPr/>
          <p:nvPr/>
        </p:nvSpPr>
        <p:spPr>
          <a:xfrm>
            <a:off x="8679769" y="4619607"/>
            <a:ext cx="3277737" cy="1641032"/>
          </a:xfrm>
          <a:prstGeom prst="wedgeEllipseCallout">
            <a:avLst>
              <a:gd name="adj1" fmla="val -72110"/>
              <a:gd name="adj2" fmla="val -6565"/>
            </a:avLst>
          </a:prstGeom>
          <a:solidFill>
            <a:schemeClr val="accent1">
              <a:lumMod val="40000"/>
              <a:lumOff val="6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Talk</a:t>
            </a:r>
            <a:r>
              <a:rPr lang="en-US" sz="1600" dirty="0">
                <a:solidFill>
                  <a:schemeClr val="tx1"/>
                </a:solidFill>
              </a:rPr>
              <a:t>: How do you think Python helps us do math? How are programming and thinking alike? </a:t>
            </a:r>
          </a:p>
        </p:txBody>
      </p:sp>
      <p:sp>
        <p:nvSpPr>
          <p:cNvPr id="39" name="TextBox 38">
            <a:extLst>
              <a:ext uri="{FF2B5EF4-FFF2-40B4-BE49-F238E27FC236}">
                <a16:creationId xmlns:a16="http://schemas.microsoft.com/office/drawing/2014/main" id="{6D4450EA-3411-1C42-8FDD-85059F5C0180}"/>
              </a:ext>
            </a:extLst>
          </p:cNvPr>
          <p:cNvSpPr txBox="1"/>
          <p:nvPr/>
        </p:nvSpPr>
        <p:spPr>
          <a:xfrm>
            <a:off x="6449918" y="829372"/>
            <a:ext cx="5522102" cy="276999"/>
          </a:xfrm>
          <a:prstGeom prst="rect">
            <a:avLst/>
          </a:prstGeom>
          <a:solidFill>
            <a:schemeClr val="bg2">
              <a:lumMod val="90000"/>
            </a:schemeClr>
          </a:solidFill>
          <a:ln>
            <a:solidFill>
              <a:schemeClr val="accent1"/>
            </a:solidFill>
          </a:ln>
        </p:spPr>
        <p:txBody>
          <a:bodyPr wrap="square" rtlCol="0">
            <a:spAutoFit/>
          </a:bodyPr>
          <a:lstStyle/>
          <a:p>
            <a:r>
              <a:rPr lang="en-US" sz="1200" b="1" dirty="0"/>
              <a:t>Note</a:t>
            </a:r>
            <a:r>
              <a:rPr lang="en-US" sz="1200" dirty="0"/>
              <a:t>: The numbers in the Card match the Tasks numbers in the </a:t>
            </a:r>
            <a:r>
              <a:rPr lang="en-US" sz="1200" dirty="0" err="1"/>
              <a:t>Jupyter</a:t>
            </a:r>
            <a:r>
              <a:rPr lang="en-US" sz="1200" dirty="0"/>
              <a:t> Notebook. </a:t>
            </a:r>
          </a:p>
        </p:txBody>
      </p:sp>
      <p:sp>
        <p:nvSpPr>
          <p:cNvPr id="2" name="TextBox 1">
            <a:extLst>
              <a:ext uri="{FF2B5EF4-FFF2-40B4-BE49-F238E27FC236}">
                <a16:creationId xmlns:a16="http://schemas.microsoft.com/office/drawing/2014/main" id="{7E7BF1F1-DC84-B34E-A9ED-C2E549A3184C}"/>
              </a:ext>
            </a:extLst>
          </p:cNvPr>
          <p:cNvSpPr txBox="1"/>
          <p:nvPr/>
        </p:nvSpPr>
        <p:spPr>
          <a:xfrm>
            <a:off x="1371601" y="2024742"/>
            <a:ext cx="4082144" cy="1477328"/>
          </a:xfrm>
          <a:prstGeom prst="rect">
            <a:avLst/>
          </a:prstGeom>
          <a:solidFill>
            <a:schemeClr val="accent1">
              <a:lumMod val="40000"/>
              <a:lumOff val="60000"/>
            </a:schemeClr>
          </a:solidFill>
          <a:ln>
            <a:solidFill>
              <a:schemeClr val="accent1"/>
            </a:solidFill>
          </a:ln>
        </p:spPr>
        <p:txBody>
          <a:bodyPr wrap="square" rtlCol="0">
            <a:spAutoFit/>
          </a:bodyPr>
          <a:lstStyle/>
          <a:p>
            <a:r>
              <a:rPr lang="en-US" dirty="0"/>
              <a:t>In the Guessing Game, we don’t know the number the person is thinking.  All we know is the operations we ask them to do.  Next, focus on how the operations relate to the number to be guessed.  </a:t>
            </a:r>
          </a:p>
        </p:txBody>
      </p:sp>
      <p:pic>
        <p:nvPicPr>
          <p:cNvPr id="19" name="Imagen 1">
            <a:extLst>
              <a:ext uri="{FF2B5EF4-FFF2-40B4-BE49-F238E27FC236}">
                <a16:creationId xmlns:a16="http://schemas.microsoft.com/office/drawing/2014/main" id="{BC3F10EF-09BD-264F-A58F-AB5E258FCAF4}"/>
              </a:ext>
            </a:extLst>
          </p:cNvPr>
          <p:cNvPicPr/>
          <p:nvPr/>
        </p:nvPicPr>
        <p:blipFill rotWithShape="1">
          <a:blip r:embed="rId5" cstate="print">
            <a:clrChange>
              <a:clrFrom>
                <a:srgbClr val="FFFFFF"/>
              </a:clrFrom>
              <a:clrTo>
                <a:srgbClr val="FFFFFF">
                  <a:alpha val="0"/>
                </a:srgbClr>
              </a:clrTo>
            </a:clrChange>
            <a:extLst>
              <a:ext uri="{BEBA8EAE-BF5A-486C-A8C5-ECC9F3942E4B}">
                <a14:imgProps xmlns:a14="http://schemas.microsoft.com/office/drawing/2010/main">
                  <a14:imgLayer r:embed="rId6">
                    <a14:imgEffect>
                      <a14:artisticPaintBrush/>
                    </a14:imgEffect>
                  </a14:imgLayer>
                </a14:imgProps>
              </a:ext>
            </a:extLst>
          </a:blip>
          <a:srcRect/>
          <a:stretch/>
        </p:blipFill>
        <p:spPr bwMode="auto">
          <a:xfrm>
            <a:off x="284161" y="2328371"/>
            <a:ext cx="1031926" cy="1173699"/>
          </a:xfrm>
          <a:prstGeom prst="rect">
            <a:avLst/>
          </a:prstGeom>
          <a:noFill/>
          <a:ln w="31750" cap="sq">
            <a:noFill/>
            <a:miter lim="800000"/>
          </a:ln>
        </p:spPr>
      </p:pic>
      <p:sp>
        <p:nvSpPr>
          <p:cNvPr id="6" name="TextBox 5">
            <a:extLst>
              <a:ext uri="{FF2B5EF4-FFF2-40B4-BE49-F238E27FC236}">
                <a16:creationId xmlns:a16="http://schemas.microsoft.com/office/drawing/2014/main" id="{9CA97C75-1070-B24C-8E86-7AE5D573613C}"/>
              </a:ext>
            </a:extLst>
          </p:cNvPr>
          <p:cNvSpPr txBox="1"/>
          <p:nvPr/>
        </p:nvSpPr>
        <p:spPr>
          <a:xfrm>
            <a:off x="10780487" y="1790340"/>
            <a:ext cx="1213306" cy="1169551"/>
          </a:xfrm>
          <a:prstGeom prst="rect">
            <a:avLst/>
          </a:prstGeom>
          <a:solidFill>
            <a:schemeClr val="accent2">
              <a:lumMod val="40000"/>
              <a:lumOff val="60000"/>
            </a:schemeClr>
          </a:solidFill>
          <a:ln>
            <a:solidFill>
              <a:schemeClr val="accent2"/>
            </a:solidFill>
          </a:ln>
        </p:spPr>
        <p:txBody>
          <a:bodyPr wrap="square" rtlCol="0">
            <a:spAutoFit/>
          </a:bodyPr>
          <a:lstStyle/>
          <a:p>
            <a:r>
              <a:rPr lang="en-US" sz="1400" dirty="0"/>
              <a:t>The number entered for ‘x’ is 3. How are the 6 and 9 related to 3?</a:t>
            </a:r>
          </a:p>
        </p:txBody>
      </p:sp>
      <p:sp>
        <p:nvSpPr>
          <p:cNvPr id="23" name="Oval Callout 22">
            <a:extLst>
              <a:ext uri="{FF2B5EF4-FFF2-40B4-BE49-F238E27FC236}">
                <a16:creationId xmlns:a16="http://schemas.microsoft.com/office/drawing/2014/main" id="{8F3F6F41-9829-B24A-9B94-C11EE0C0CE30}"/>
              </a:ext>
            </a:extLst>
          </p:cNvPr>
          <p:cNvSpPr/>
          <p:nvPr/>
        </p:nvSpPr>
        <p:spPr>
          <a:xfrm>
            <a:off x="9575720" y="3001353"/>
            <a:ext cx="2450731" cy="787775"/>
          </a:xfrm>
          <a:prstGeom prst="wedgeEllipseCallout">
            <a:avLst>
              <a:gd name="adj1" fmla="val -59071"/>
              <a:gd name="adj2" fmla="val -35934"/>
            </a:avLst>
          </a:prstGeom>
          <a:solidFill>
            <a:schemeClr val="accent1">
              <a:lumMod val="40000"/>
              <a:lumOff val="6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enter other numbers, explore how they relate.</a:t>
            </a:r>
          </a:p>
        </p:txBody>
      </p:sp>
      <p:sp>
        <p:nvSpPr>
          <p:cNvPr id="9" name="Rectangle 8">
            <a:extLst>
              <a:ext uri="{FF2B5EF4-FFF2-40B4-BE49-F238E27FC236}">
                <a16:creationId xmlns:a16="http://schemas.microsoft.com/office/drawing/2014/main" id="{6C78BF1D-2449-3E48-A6E4-61D68164E4C4}"/>
              </a:ext>
            </a:extLst>
          </p:cNvPr>
          <p:cNvSpPr/>
          <p:nvPr/>
        </p:nvSpPr>
        <p:spPr>
          <a:xfrm>
            <a:off x="942312" y="5218353"/>
            <a:ext cx="4306396" cy="923330"/>
          </a:xfrm>
          <a:prstGeom prst="rect">
            <a:avLst/>
          </a:prstGeom>
          <a:solidFill>
            <a:schemeClr val="accent1">
              <a:lumMod val="40000"/>
              <a:lumOff val="60000"/>
            </a:schemeClr>
          </a:solidFill>
          <a:ln>
            <a:solidFill>
              <a:schemeClr val="accent1"/>
            </a:solidFill>
          </a:ln>
        </p:spPr>
        <p:txBody>
          <a:bodyPr wrap="square">
            <a:spAutoFit/>
          </a:bodyPr>
          <a:lstStyle/>
          <a:p>
            <a:pPr algn="ctr"/>
            <a:r>
              <a:rPr lang="en-US" dirty="0"/>
              <a:t>How do you think we can use variables and operations to guess a number we don’t know?</a:t>
            </a:r>
          </a:p>
        </p:txBody>
      </p:sp>
    </p:spTree>
    <p:extLst>
      <p:ext uri="{BB962C8B-B14F-4D97-AF65-F5344CB8AC3E}">
        <p14:creationId xmlns:p14="http://schemas.microsoft.com/office/powerpoint/2010/main" val="4686073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Straight Connector 12"/>
          <p:cNvCxnSpPr>
            <a:cxnSpLocks/>
          </p:cNvCxnSpPr>
          <p:nvPr/>
        </p:nvCxnSpPr>
        <p:spPr>
          <a:xfrm flipV="1">
            <a:off x="5980973" y="1312224"/>
            <a:ext cx="0" cy="3945576"/>
          </a:xfrm>
          <a:prstGeom prst="line">
            <a:avLst/>
          </a:prstGeom>
          <a:ln w="28575"/>
        </p:spPr>
        <p:style>
          <a:lnRef idx="1">
            <a:schemeClr val="dk1"/>
          </a:lnRef>
          <a:fillRef idx="0">
            <a:schemeClr val="dk1"/>
          </a:fillRef>
          <a:effectRef idx="0">
            <a:schemeClr val="dk1"/>
          </a:effectRef>
          <a:fontRef idx="minor">
            <a:schemeClr val="tx1"/>
          </a:fontRef>
        </p:style>
      </p:cxnSp>
      <p:cxnSp>
        <p:nvCxnSpPr>
          <p:cNvPr id="7" name="Straight Connector 6"/>
          <p:cNvCxnSpPr/>
          <p:nvPr/>
        </p:nvCxnSpPr>
        <p:spPr>
          <a:xfrm>
            <a:off x="2344149" y="1086623"/>
            <a:ext cx="7566536" cy="0"/>
          </a:xfrm>
          <a:prstGeom prst="line">
            <a:avLst/>
          </a:prstGeom>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326571" y="2143591"/>
            <a:ext cx="5654401" cy="1477328"/>
          </a:xfrm>
          <a:prstGeom prst="rect">
            <a:avLst/>
          </a:prstGeom>
          <a:noFill/>
        </p:spPr>
        <p:txBody>
          <a:bodyPr wrap="square" rtlCol="0">
            <a:spAutoFit/>
          </a:bodyPr>
          <a:lstStyle/>
          <a:p>
            <a:pPr marL="360362" indent="-342900">
              <a:buAutoNum type="arabicPeriod"/>
            </a:pPr>
            <a:r>
              <a:rPr lang="en-US" dirty="0"/>
              <a:t>Activity Card</a:t>
            </a:r>
          </a:p>
          <a:p>
            <a:pPr marL="360362" indent="-342900">
              <a:buAutoNum type="arabicPeriod"/>
            </a:pPr>
            <a:r>
              <a:rPr lang="en-US" dirty="0"/>
              <a:t>the </a:t>
            </a:r>
            <a:r>
              <a:rPr lang="en-US" b="1" dirty="0"/>
              <a:t>“</a:t>
            </a:r>
            <a:r>
              <a:rPr lang="en-US" b="1" dirty="0" err="1"/>
              <a:t>Jupyter</a:t>
            </a:r>
            <a:r>
              <a:rPr lang="en-US" b="1" dirty="0"/>
              <a:t>” </a:t>
            </a:r>
            <a:r>
              <a:rPr lang="en-US" dirty="0"/>
              <a:t>notebook accessed via Terminal </a:t>
            </a:r>
          </a:p>
          <a:p>
            <a:pPr marL="360362" indent="-342900">
              <a:buFontTx/>
              <a:buAutoNum type="arabicPeriod"/>
            </a:pPr>
            <a:r>
              <a:rPr lang="en-US" dirty="0"/>
              <a:t>Folder: /home/pi/AOLME/Session 2/  </a:t>
            </a:r>
          </a:p>
          <a:p>
            <a:pPr marL="360362" indent="-342900">
              <a:buAutoNum type="arabicPeriod"/>
            </a:pPr>
            <a:r>
              <a:rPr lang="en-US" dirty="0"/>
              <a:t>Raspberry Pi and Monitor</a:t>
            </a:r>
          </a:p>
          <a:p>
            <a:pPr marL="360362" indent="-342900">
              <a:buAutoNum type="arabicPeriod"/>
            </a:pPr>
            <a:r>
              <a:rPr lang="en-US" dirty="0"/>
              <a:t>Student journal</a:t>
            </a:r>
          </a:p>
        </p:txBody>
      </p:sp>
      <p:pic>
        <p:nvPicPr>
          <p:cNvPr id="63" name="Picture 62" descr="Resultado de imagen para python programming icon"/>
          <p:cNvPicPr/>
          <p:nvPr/>
        </p:nvPicPr>
        <p:blipFill rotWithShape="1">
          <a:blip r:embed="rId3" cstate="hqprint">
            <a:extLst>
              <a:ext uri="{28A0092B-C50C-407E-A947-70E740481C1C}">
                <a14:useLocalDpi xmlns:a14="http://schemas.microsoft.com/office/drawing/2010/main"/>
              </a:ext>
            </a:extLst>
          </a:blip>
          <a:srcRect/>
          <a:stretch/>
        </p:blipFill>
        <p:spPr bwMode="auto">
          <a:xfrm>
            <a:off x="448351" y="1086623"/>
            <a:ext cx="707015" cy="623379"/>
          </a:xfrm>
          <a:prstGeom prst="rect">
            <a:avLst/>
          </a:prstGeom>
          <a:noFill/>
          <a:ln>
            <a:noFill/>
          </a:ln>
          <a:extLst>
            <a:ext uri="{53640926-AAD7-44D8-BBD7-CCE9431645EC}">
              <a14:shadowObscured xmlns:a14="http://schemas.microsoft.com/office/drawing/2010/main"/>
            </a:ext>
          </a:extLst>
        </p:spPr>
      </p:pic>
      <p:sp>
        <p:nvSpPr>
          <p:cNvPr id="19" name="Rectangle 18"/>
          <p:cNvSpPr/>
          <p:nvPr/>
        </p:nvSpPr>
        <p:spPr>
          <a:xfrm>
            <a:off x="160969" y="6420133"/>
            <a:ext cx="4371581" cy="369332"/>
          </a:xfrm>
          <a:prstGeom prst="rect">
            <a:avLst/>
          </a:prstGeom>
        </p:spPr>
        <p:txBody>
          <a:bodyPr wrap="none">
            <a:spAutoFit/>
          </a:bodyPr>
          <a:lstStyle/>
          <a:p>
            <a:r>
              <a:rPr lang="en-US" dirty="0">
                <a:latin typeface="Calibri" charset="0"/>
                <a:ea typeface="Times New Roman" charset="0"/>
                <a:cs typeface="Times New Roman" charset="0"/>
              </a:rPr>
              <a:t>AOLME PROJECT - LEVEL 1- SESSION 2- 2019</a:t>
            </a:r>
            <a:r>
              <a:rPr lang="en-US" dirty="0"/>
              <a:t> </a:t>
            </a:r>
          </a:p>
        </p:txBody>
      </p:sp>
      <p:sp>
        <p:nvSpPr>
          <p:cNvPr id="41" name="Rectangle 115"/>
          <p:cNvSpPr>
            <a:spLocks noChangeArrowheads="1"/>
          </p:cNvSpPr>
          <p:nvPr/>
        </p:nvSpPr>
        <p:spPr bwMode="auto">
          <a:xfrm>
            <a:off x="4932157" y="6487072"/>
            <a:ext cx="723667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chemeClr val="bg1">
                    <a:lumMod val="75000"/>
                  </a:schemeClr>
                </a:solidFill>
                <a:effectLst/>
                <a:latin typeface="Arial Unicode MS" charset="0"/>
                <a:ea typeface="Times New Roman" charset="0"/>
                <a:cs typeface="Courier New" charset="0"/>
              </a:rPr>
              <a:t>MATERIALS DEVELOPED BY THE AOLME</a:t>
            </a:r>
            <a:r>
              <a:rPr lang="en-US" altLang="en-US" sz="800" dirty="0">
                <a:solidFill>
                  <a:schemeClr val="bg1">
                    <a:lumMod val="75000"/>
                  </a:schemeClr>
                </a:solidFill>
                <a:latin typeface="Arial Unicode MS" charset="0"/>
                <a:ea typeface="Times New Roman" charset="0"/>
                <a:cs typeface="Courier New" charset="0"/>
              </a:rPr>
              <a:t> PROJECT</a:t>
            </a:r>
            <a:r>
              <a:rPr kumimoji="0" lang="en-US" altLang="en-US" sz="800" b="0" i="0" u="none" strike="noStrike" cap="none" normalizeH="0" baseline="0" dirty="0">
                <a:ln>
                  <a:noFill/>
                </a:ln>
                <a:solidFill>
                  <a:schemeClr val="bg1">
                    <a:lumMod val="75000"/>
                  </a:schemeClr>
                </a:solidFill>
                <a:effectLst/>
                <a:latin typeface="Arial Unicode MS" charset="0"/>
                <a:ea typeface="Times New Roman" charset="0"/>
                <a:cs typeface="Courier New" charset="0"/>
              </a:rPr>
              <a:t> AT THE UNIVERSITY OF NEW MEXICO, PLEASE DO NOT COPY OR DISTRIBUTE ANY OF THESE COPYRIGHTED TASKS WITHOUT PROPER AUTHORIZATION </a:t>
            </a:r>
            <a:endParaRPr kumimoji="0" lang="en-US" altLang="en-US" sz="800" b="0" i="0" u="none" strike="noStrike" cap="none" normalizeH="0" baseline="0" dirty="0">
              <a:ln>
                <a:noFill/>
              </a:ln>
              <a:solidFill>
                <a:schemeClr val="bg1">
                  <a:lumMod val="75000"/>
                </a:schemeClr>
              </a:solidFill>
              <a:effectLst/>
              <a:latin typeface="Arial" charset="0"/>
            </a:endParaRPr>
          </a:p>
        </p:txBody>
      </p:sp>
      <p:sp>
        <p:nvSpPr>
          <p:cNvPr id="32" name="TextBox 31"/>
          <p:cNvSpPr txBox="1"/>
          <p:nvPr/>
        </p:nvSpPr>
        <p:spPr>
          <a:xfrm>
            <a:off x="1576708" y="1466946"/>
            <a:ext cx="3355449" cy="369332"/>
          </a:xfrm>
          <a:prstGeom prst="rect">
            <a:avLst/>
          </a:prstGeom>
          <a:solidFill>
            <a:schemeClr val="accent2">
              <a:lumMod val="60000"/>
              <a:lumOff val="40000"/>
            </a:schemeClr>
          </a:solidFill>
        </p:spPr>
        <p:txBody>
          <a:bodyPr wrap="square" rtlCol="0">
            <a:spAutoFit/>
          </a:bodyPr>
          <a:lstStyle/>
          <a:p>
            <a:pPr algn="ctr"/>
            <a:r>
              <a:rPr lang="en-US" b="1"/>
              <a:t>Resources for the Activity</a:t>
            </a:r>
          </a:p>
        </p:txBody>
      </p:sp>
      <p:sp>
        <p:nvSpPr>
          <p:cNvPr id="40" name="TextBox 39"/>
          <p:cNvSpPr txBox="1"/>
          <p:nvPr/>
        </p:nvSpPr>
        <p:spPr>
          <a:xfrm>
            <a:off x="6702487" y="1358001"/>
            <a:ext cx="4466257" cy="369332"/>
          </a:xfrm>
          <a:prstGeom prst="rect">
            <a:avLst/>
          </a:prstGeom>
          <a:solidFill>
            <a:schemeClr val="accent2">
              <a:lumMod val="60000"/>
              <a:lumOff val="40000"/>
            </a:schemeClr>
          </a:solidFill>
        </p:spPr>
        <p:txBody>
          <a:bodyPr wrap="square" rtlCol="0">
            <a:spAutoFit/>
          </a:bodyPr>
          <a:lstStyle/>
          <a:p>
            <a:pPr algn="ctr"/>
            <a:r>
              <a:rPr lang="en-US" b="1" dirty="0"/>
              <a:t>Recommended steps for the Activity</a:t>
            </a:r>
          </a:p>
        </p:txBody>
      </p:sp>
      <p:sp>
        <p:nvSpPr>
          <p:cNvPr id="42" name="TextBox 41"/>
          <p:cNvSpPr txBox="1"/>
          <p:nvPr/>
        </p:nvSpPr>
        <p:spPr>
          <a:xfrm>
            <a:off x="6127417" y="1876045"/>
            <a:ext cx="5698256" cy="2585323"/>
          </a:xfrm>
          <a:prstGeom prst="rect">
            <a:avLst/>
          </a:prstGeom>
          <a:noFill/>
        </p:spPr>
        <p:txBody>
          <a:bodyPr wrap="square" rtlCol="0">
            <a:spAutoFit/>
          </a:bodyPr>
          <a:lstStyle/>
          <a:p>
            <a:pPr marL="360362" indent="-342900">
              <a:buAutoNum type="arabicPeriod"/>
            </a:pPr>
            <a:r>
              <a:rPr lang="en-US" dirty="0"/>
              <a:t>Make sure that students understand that variables can be determined in many ways. Have them identify and talk about them every time they define them. </a:t>
            </a:r>
          </a:p>
          <a:p>
            <a:pPr marL="360362" indent="-342900">
              <a:buAutoNum type="arabicPeriod"/>
            </a:pPr>
            <a:r>
              <a:rPr lang="en-US" dirty="0"/>
              <a:t>When running each cell, make sure to have them predict and then try to identify what each code lines does. Perhaps changing numbers can help figure out better what the codes do.</a:t>
            </a:r>
          </a:p>
          <a:p>
            <a:pPr marL="360362" indent="-342900">
              <a:buAutoNum type="arabicPeriod"/>
            </a:pPr>
            <a:r>
              <a:rPr lang="en-US" dirty="0"/>
              <a:t>Discuss how the order of operations, grouping and definitions of variables might help solve a problem.</a:t>
            </a:r>
          </a:p>
        </p:txBody>
      </p:sp>
      <p:sp>
        <p:nvSpPr>
          <p:cNvPr id="12" name="Rectangle 11"/>
          <p:cNvSpPr/>
          <p:nvPr/>
        </p:nvSpPr>
        <p:spPr>
          <a:xfrm>
            <a:off x="326571" y="198355"/>
            <a:ext cx="11454767" cy="646331"/>
          </a:xfrm>
          <a:prstGeom prst="rect">
            <a:avLst/>
          </a:prstGeom>
        </p:spPr>
        <p:txBody>
          <a:bodyPr wrap="square">
            <a:spAutoFit/>
          </a:bodyPr>
          <a:lstStyle/>
          <a:p>
            <a:r>
              <a:rPr lang="en-US" sz="3600" b="1" dirty="0"/>
              <a:t>2.2. Programming Number Operations w/ Python</a:t>
            </a:r>
            <a:endParaRPr lang="en-US" sz="3600" dirty="0"/>
          </a:p>
        </p:txBody>
      </p:sp>
      <p:sp>
        <p:nvSpPr>
          <p:cNvPr id="3" name="Rectangle 2">
            <a:extLst>
              <a:ext uri="{FF2B5EF4-FFF2-40B4-BE49-F238E27FC236}">
                <a16:creationId xmlns:a16="http://schemas.microsoft.com/office/drawing/2014/main" id="{0B634073-5DCD-8A4C-90DC-95F1CE6D53F9}"/>
              </a:ext>
            </a:extLst>
          </p:cNvPr>
          <p:cNvSpPr/>
          <p:nvPr/>
        </p:nvSpPr>
        <p:spPr>
          <a:xfrm>
            <a:off x="1155366" y="5353143"/>
            <a:ext cx="9944101" cy="646331"/>
          </a:xfrm>
          <a:prstGeom prst="rect">
            <a:avLst/>
          </a:prstGeom>
        </p:spPr>
        <p:txBody>
          <a:bodyPr wrap="square">
            <a:spAutoFit/>
          </a:bodyPr>
          <a:lstStyle/>
          <a:p>
            <a:pPr lvl="0"/>
            <a:r>
              <a:rPr lang="en-US" b="1" dirty="0"/>
              <a:t>Activity 2 Goal 1: </a:t>
            </a:r>
            <a:r>
              <a:rPr lang="en-US" dirty="0"/>
              <a:t>Program basic operations and variables in Python. </a:t>
            </a:r>
            <a:r>
              <a:rPr lang="en-US" b="1" dirty="0"/>
              <a:t>Goal 2</a:t>
            </a:r>
            <a:r>
              <a:rPr lang="en-US" dirty="0"/>
              <a:t>: Solve and create own operations, and arithmetic-algebraic expressions.</a:t>
            </a:r>
          </a:p>
        </p:txBody>
      </p:sp>
      <p:sp>
        <p:nvSpPr>
          <p:cNvPr id="14" name="TextBox 13">
            <a:extLst>
              <a:ext uri="{FF2B5EF4-FFF2-40B4-BE49-F238E27FC236}">
                <a16:creationId xmlns:a16="http://schemas.microsoft.com/office/drawing/2014/main" id="{8289753B-FD97-C84A-B729-7612B2784670}"/>
              </a:ext>
            </a:extLst>
          </p:cNvPr>
          <p:cNvSpPr txBox="1"/>
          <p:nvPr/>
        </p:nvSpPr>
        <p:spPr>
          <a:xfrm>
            <a:off x="7102928" y="785830"/>
            <a:ext cx="4854578" cy="276999"/>
          </a:xfrm>
          <a:prstGeom prst="rect">
            <a:avLst/>
          </a:prstGeom>
          <a:solidFill>
            <a:schemeClr val="bg2">
              <a:lumMod val="90000"/>
            </a:schemeClr>
          </a:solidFill>
          <a:ln>
            <a:solidFill>
              <a:schemeClr val="accent1"/>
            </a:solidFill>
          </a:ln>
        </p:spPr>
        <p:txBody>
          <a:bodyPr wrap="square" rtlCol="0">
            <a:spAutoFit/>
          </a:bodyPr>
          <a:lstStyle/>
          <a:p>
            <a:r>
              <a:rPr lang="en-US" sz="1200" b="1" dirty="0"/>
              <a:t>Note</a:t>
            </a:r>
            <a:r>
              <a:rPr lang="en-US" sz="1200" dirty="0"/>
              <a:t>: The numbers in Card match the Tasks numbers in </a:t>
            </a:r>
            <a:r>
              <a:rPr lang="en-US" sz="1200" dirty="0" err="1"/>
              <a:t>Jupyter</a:t>
            </a:r>
            <a:r>
              <a:rPr lang="en-US" sz="1200" dirty="0"/>
              <a:t> Notebook. </a:t>
            </a:r>
          </a:p>
        </p:txBody>
      </p:sp>
    </p:spTree>
    <p:extLst>
      <p:ext uri="{BB962C8B-B14F-4D97-AF65-F5344CB8AC3E}">
        <p14:creationId xmlns:p14="http://schemas.microsoft.com/office/powerpoint/2010/main" val="13083640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2" name="TextBox 41">
            <a:extLst>
              <a:ext uri="{FF2B5EF4-FFF2-40B4-BE49-F238E27FC236}">
                <a16:creationId xmlns:a16="http://schemas.microsoft.com/office/drawing/2014/main" id="{917CC3F5-4B5F-B848-88DB-172FC2FBC3DE}"/>
              </a:ext>
            </a:extLst>
          </p:cNvPr>
          <p:cNvSpPr txBox="1"/>
          <p:nvPr/>
        </p:nvSpPr>
        <p:spPr>
          <a:xfrm>
            <a:off x="8977751" y="5254401"/>
            <a:ext cx="3106672" cy="1169551"/>
          </a:xfrm>
          <a:prstGeom prst="rect">
            <a:avLst/>
          </a:prstGeom>
          <a:solidFill>
            <a:schemeClr val="accent1">
              <a:lumMod val="40000"/>
              <a:lumOff val="60000"/>
            </a:schemeClr>
          </a:solidFill>
          <a:ln>
            <a:solidFill>
              <a:schemeClr val="accent1"/>
            </a:solidFill>
          </a:ln>
        </p:spPr>
        <p:txBody>
          <a:bodyPr wrap="square" rtlCol="0">
            <a:spAutoFit/>
          </a:bodyPr>
          <a:lstStyle/>
          <a:p>
            <a:r>
              <a:rPr lang="en-US" sz="1400" b="1" dirty="0"/>
              <a:t>Discuss &amp; write in your journal: </a:t>
            </a:r>
          </a:p>
          <a:p>
            <a:pPr algn="r"/>
            <a:r>
              <a:rPr lang="en-US" sz="1400" dirty="0"/>
              <a:t>-What did you learn about programming variables and equations?</a:t>
            </a:r>
          </a:p>
          <a:p>
            <a:pPr algn="r"/>
            <a:r>
              <a:rPr lang="en-US" sz="1400" dirty="0"/>
              <a:t>  -How do variables and operations make the game work? </a:t>
            </a:r>
          </a:p>
        </p:txBody>
      </p:sp>
      <p:grpSp>
        <p:nvGrpSpPr>
          <p:cNvPr id="20" name="Group 19"/>
          <p:cNvGrpSpPr/>
          <p:nvPr/>
        </p:nvGrpSpPr>
        <p:grpSpPr>
          <a:xfrm>
            <a:off x="570156" y="1316106"/>
            <a:ext cx="10815357" cy="5011360"/>
            <a:chOff x="549253" y="1301464"/>
            <a:chExt cx="7943264" cy="4835686"/>
          </a:xfrm>
        </p:grpSpPr>
        <p:cxnSp>
          <p:nvCxnSpPr>
            <p:cNvPr id="8" name="Straight Connector 7"/>
            <p:cNvCxnSpPr/>
            <p:nvPr/>
          </p:nvCxnSpPr>
          <p:spPr>
            <a:xfrm>
              <a:off x="549253" y="3725625"/>
              <a:ext cx="3895432"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10" name="Straight Connector 9"/>
            <p:cNvCxnSpPr/>
            <p:nvPr/>
          </p:nvCxnSpPr>
          <p:spPr>
            <a:xfrm>
              <a:off x="4597085" y="3725625"/>
              <a:ext cx="3895432"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11" name="Straight Connector 10"/>
            <p:cNvCxnSpPr/>
            <p:nvPr/>
          </p:nvCxnSpPr>
          <p:spPr>
            <a:xfrm flipV="1">
              <a:off x="4517717" y="3772213"/>
              <a:ext cx="0" cy="2364937"/>
            </a:xfrm>
            <a:prstGeom prst="line">
              <a:avLst/>
            </a:prstGeom>
            <a:ln w="28575"/>
          </p:spPr>
          <p:style>
            <a:lnRef idx="1">
              <a:schemeClr val="dk1"/>
            </a:lnRef>
            <a:fillRef idx="0">
              <a:schemeClr val="dk1"/>
            </a:fillRef>
            <a:effectRef idx="0">
              <a:schemeClr val="dk1"/>
            </a:effectRef>
            <a:fontRef idx="minor">
              <a:schemeClr val="tx1"/>
            </a:fontRef>
          </p:style>
        </p:cxnSp>
        <p:cxnSp>
          <p:nvCxnSpPr>
            <p:cNvPr id="13" name="Straight Connector 12"/>
            <p:cNvCxnSpPr/>
            <p:nvPr/>
          </p:nvCxnSpPr>
          <p:spPr>
            <a:xfrm flipV="1">
              <a:off x="4505048" y="1301464"/>
              <a:ext cx="0" cy="2364937"/>
            </a:xfrm>
            <a:prstGeom prst="line">
              <a:avLst/>
            </a:prstGeom>
            <a:ln w="28575"/>
          </p:spPr>
          <p:style>
            <a:lnRef idx="1">
              <a:schemeClr val="dk1"/>
            </a:lnRef>
            <a:fillRef idx="0">
              <a:schemeClr val="dk1"/>
            </a:fillRef>
            <a:effectRef idx="0">
              <a:schemeClr val="dk1"/>
            </a:effectRef>
            <a:fontRef idx="minor">
              <a:schemeClr val="tx1"/>
            </a:fontRef>
          </p:style>
        </p:cxnSp>
      </p:grpSp>
      <p:sp>
        <p:nvSpPr>
          <p:cNvPr id="4" name="Rectangle 3"/>
          <p:cNvSpPr/>
          <p:nvPr/>
        </p:nvSpPr>
        <p:spPr>
          <a:xfrm>
            <a:off x="208981" y="110183"/>
            <a:ext cx="11824202" cy="646331"/>
          </a:xfrm>
          <a:prstGeom prst="rect">
            <a:avLst/>
          </a:prstGeom>
        </p:spPr>
        <p:txBody>
          <a:bodyPr wrap="square">
            <a:spAutoFit/>
          </a:bodyPr>
          <a:lstStyle/>
          <a:p>
            <a:r>
              <a:rPr lang="en-US" sz="3600" b="1" dirty="0"/>
              <a:t>2.3. Creating Your Number Guessing Game w/ Python</a:t>
            </a:r>
            <a:endParaRPr lang="en-US" sz="3600" dirty="0"/>
          </a:p>
        </p:txBody>
      </p:sp>
      <p:cxnSp>
        <p:nvCxnSpPr>
          <p:cNvPr id="7" name="Straight Connector 6"/>
          <p:cNvCxnSpPr/>
          <p:nvPr/>
        </p:nvCxnSpPr>
        <p:spPr>
          <a:xfrm>
            <a:off x="2344149" y="1086623"/>
            <a:ext cx="7566536" cy="0"/>
          </a:xfrm>
          <a:prstGeom prst="line">
            <a:avLst/>
          </a:prstGeom>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1655263" y="2139423"/>
            <a:ext cx="4245048" cy="1631216"/>
          </a:xfrm>
          <a:prstGeom prst="rect">
            <a:avLst/>
          </a:prstGeom>
          <a:noFill/>
        </p:spPr>
        <p:txBody>
          <a:bodyPr wrap="square" rtlCol="0">
            <a:spAutoFit/>
          </a:bodyPr>
          <a:lstStyle/>
          <a:p>
            <a:pPr marL="358775" indent="-342900">
              <a:buAutoNum type="arabicPeriod"/>
            </a:pPr>
            <a:r>
              <a:rPr lang="en-US" sz="2000" b="1" dirty="0"/>
              <a:t>The Number Guessing Game. </a:t>
            </a:r>
            <a:r>
              <a:rPr lang="en-US" sz="2000" dirty="0"/>
              <a:t>To make the game work, we need to think about inverse operations. </a:t>
            </a:r>
          </a:p>
          <a:p>
            <a:pPr marL="15875" algn="r"/>
            <a:r>
              <a:rPr lang="en-US" sz="2000" i="1" dirty="0"/>
              <a:t>Why do we need inverse operations for the number guessing game to work?</a:t>
            </a:r>
          </a:p>
        </p:txBody>
      </p:sp>
      <p:sp>
        <p:nvSpPr>
          <p:cNvPr id="22" name="TextBox 21"/>
          <p:cNvSpPr txBox="1"/>
          <p:nvPr/>
        </p:nvSpPr>
        <p:spPr>
          <a:xfrm>
            <a:off x="6013508" y="3875502"/>
            <a:ext cx="6070917" cy="1323439"/>
          </a:xfrm>
          <a:prstGeom prst="rect">
            <a:avLst/>
          </a:prstGeom>
          <a:noFill/>
        </p:spPr>
        <p:txBody>
          <a:bodyPr wrap="square" rtlCol="0">
            <a:spAutoFit/>
          </a:bodyPr>
          <a:lstStyle/>
          <a:p>
            <a:r>
              <a:rPr lang="en-US" sz="2000" dirty="0"/>
              <a:t>4. </a:t>
            </a:r>
            <a:r>
              <a:rPr lang="en-US" sz="2000" b="1" dirty="0"/>
              <a:t>Design &amp; program </a:t>
            </a:r>
            <a:r>
              <a:rPr lang="en-US" sz="2000" dirty="0"/>
              <a:t>in your team a number guessing game. Take turns typing in the codes. Save your work.  Use the code in cell 2.3. to start your game.  Then, ask someone from another team to play your game.</a:t>
            </a:r>
          </a:p>
        </p:txBody>
      </p:sp>
      <p:sp>
        <p:nvSpPr>
          <p:cNvPr id="33" name="TextBox 32"/>
          <p:cNvSpPr txBox="1"/>
          <p:nvPr/>
        </p:nvSpPr>
        <p:spPr>
          <a:xfrm>
            <a:off x="685376" y="3877277"/>
            <a:ext cx="4686219" cy="1323439"/>
          </a:xfrm>
          <a:prstGeom prst="rect">
            <a:avLst/>
          </a:prstGeom>
          <a:noFill/>
        </p:spPr>
        <p:txBody>
          <a:bodyPr wrap="square" rtlCol="0">
            <a:spAutoFit/>
          </a:bodyPr>
          <a:lstStyle/>
          <a:p>
            <a:r>
              <a:rPr lang="en-US" sz="2000" dirty="0"/>
              <a:t>3. </a:t>
            </a:r>
            <a:r>
              <a:rPr lang="en-US" sz="2000" b="1" dirty="0"/>
              <a:t>Think:  </a:t>
            </a:r>
            <a:r>
              <a:rPr lang="en-US" sz="2000" dirty="0"/>
              <a:t>What would this game do?</a:t>
            </a:r>
          </a:p>
          <a:p>
            <a:pPr indent="1157288"/>
            <a:r>
              <a:rPr lang="en-US" sz="2000" dirty="0"/>
              <a:t>Give me a number.    x</a:t>
            </a:r>
          </a:p>
          <a:p>
            <a:pPr indent="1157288"/>
            <a:r>
              <a:rPr lang="en-US" sz="2000" dirty="0"/>
              <a:t>Add 3.                      x+3 </a:t>
            </a:r>
          </a:p>
          <a:p>
            <a:pPr indent="1157288"/>
            <a:r>
              <a:rPr lang="en-US" sz="2000" dirty="0"/>
              <a:t>Subtract 3.               (x+3)-3=x</a:t>
            </a:r>
          </a:p>
        </p:txBody>
      </p:sp>
      <p:sp>
        <p:nvSpPr>
          <p:cNvPr id="19" name="Rectangle 14"/>
          <p:cNvSpPr>
            <a:spLocks noChangeArrowheads="1"/>
          </p:cNvSpPr>
          <p:nvPr/>
        </p:nvSpPr>
        <p:spPr bwMode="auto">
          <a:xfrm>
            <a:off x="1409938" y="466320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24" name="TextBox 23"/>
          <p:cNvSpPr txBox="1"/>
          <p:nvPr/>
        </p:nvSpPr>
        <p:spPr>
          <a:xfrm>
            <a:off x="1905720" y="5442575"/>
            <a:ext cx="3355023" cy="830997"/>
          </a:xfrm>
          <a:prstGeom prst="rect">
            <a:avLst/>
          </a:prstGeom>
          <a:solidFill>
            <a:schemeClr val="accent1">
              <a:lumMod val="40000"/>
              <a:lumOff val="60000"/>
            </a:schemeClr>
          </a:solidFill>
          <a:ln>
            <a:solidFill>
              <a:schemeClr val="accent1"/>
            </a:solidFill>
          </a:ln>
        </p:spPr>
        <p:txBody>
          <a:bodyPr wrap="square" rtlCol="0">
            <a:spAutoFit/>
          </a:bodyPr>
          <a:lstStyle/>
          <a:p>
            <a:pPr algn="ctr"/>
            <a:r>
              <a:rPr lang="en-US" sz="1600" dirty="0"/>
              <a:t>What would be some values or numbers to combine in the guessing game?</a:t>
            </a:r>
          </a:p>
        </p:txBody>
      </p:sp>
      <p:sp>
        <p:nvSpPr>
          <p:cNvPr id="65" name="TextBox 64"/>
          <p:cNvSpPr txBox="1"/>
          <p:nvPr/>
        </p:nvSpPr>
        <p:spPr>
          <a:xfrm>
            <a:off x="5971767" y="1112843"/>
            <a:ext cx="6105756" cy="2646878"/>
          </a:xfrm>
          <a:prstGeom prst="rect">
            <a:avLst/>
          </a:prstGeom>
          <a:noFill/>
        </p:spPr>
        <p:txBody>
          <a:bodyPr wrap="square" rtlCol="0">
            <a:spAutoFit/>
          </a:bodyPr>
          <a:lstStyle/>
          <a:p>
            <a:r>
              <a:rPr lang="en-US" dirty="0"/>
              <a:t>2. </a:t>
            </a:r>
            <a:r>
              <a:rPr lang="en-US" b="1" dirty="0"/>
              <a:t>Inverse Operations: </a:t>
            </a:r>
            <a:r>
              <a:rPr lang="en-US" dirty="0"/>
              <a:t>Multiplication is inverse to division</a:t>
            </a:r>
          </a:p>
          <a:p>
            <a:r>
              <a:rPr lang="en-US" dirty="0"/>
              <a:t>Consider the following for a game:</a:t>
            </a:r>
          </a:p>
          <a:p>
            <a:pPr indent="1381125"/>
            <a:r>
              <a:rPr lang="en-US" dirty="0"/>
              <a:t>Give me a number     	x</a:t>
            </a:r>
          </a:p>
          <a:p>
            <a:pPr indent="1381125"/>
            <a:r>
              <a:rPr lang="en-US" dirty="0"/>
              <a:t>Multiply by 2.    		2*x</a:t>
            </a:r>
          </a:p>
          <a:p>
            <a:pPr indent="1381125"/>
            <a:r>
              <a:rPr lang="en-US" dirty="0"/>
              <a:t>Divide by 2.			(2*x)/2=x</a:t>
            </a:r>
          </a:p>
          <a:p>
            <a:r>
              <a:rPr lang="en-US" dirty="0"/>
              <a:t>After these steps,  we are back to x.  We "divide by 2" because it is the inverse of "multiply by 2". So it helps get rid of what we multiply by 2. </a:t>
            </a:r>
            <a:r>
              <a:rPr lang="en-US" sz="2000" i="1" dirty="0"/>
              <a:t>Why do we want to get rid of values we enter?</a:t>
            </a:r>
          </a:p>
          <a:p>
            <a:pPr algn="r"/>
            <a:r>
              <a:rPr lang="en-US" sz="2000" i="1" dirty="0"/>
              <a:t>What’s the inverse operation of addition? Why?</a:t>
            </a:r>
          </a:p>
        </p:txBody>
      </p:sp>
      <p:sp>
        <p:nvSpPr>
          <p:cNvPr id="70" name="Rectangle 69"/>
          <p:cNvSpPr/>
          <p:nvPr/>
        </p:nvSpPr>
        <p:spPr>
          <a:xfrm>
            <a:off x="160969" y="6420133"/>
            <a:ext cx="4371581" cy="369332"/>
          </a:xfrm>
          <a:prstGeom prst="rect">
            <a:avLst/>
          </a:prstGeom>
        </p:spPr>
        <p:txBody>
          <a:bodyPr wrap="none">
            <a:spAutoFit/>
          </a:bodyPr>
          <a:lstStyle/>
          <a:p>
            <a:r>
              <a:rPr lang="en-US" dirty="0">
                <a:latin typeface="Calibri" charset="0"/>
                <a:ea typeface="Times New Roman" charset="0"/>
                <a:cs typeface="Times New Roman" charset="0"/>
              </a:rPr>
              <a:t>AOLME PROJECT - LEVEL 1- SESSION 2- 2019</a:t>
            </a:r>
            <a:r>
              <a:rPr lang="en-US" dirty="0"/>
              <a:t> </a:t>
            </a:r>
          </a:p>
        </p:txBody>
      </p:sp>
      <p:sp>
        <p:nvSpPr>
          <p:cNvPr id="32" name="Rectangle 115"/>
          <p:cNvSpPr>
            <a:spLocks noChangeArrowheads="1"/>
          </p:cNvSpPr>
          <p:nvPr/>
        </p:nvSpPr>
        <p:spPr bwMode="auto">
          <a:xfrm>
            <a:off x="4932157" y="6487072"/>
            <a:ext cx="723667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chemeClr val="bg1">
                    <a:lumMod val="75000"/>
                  </a:schemeClr>
                </a:solidFill>
                <a:effectLst/>
                <a:latin typeface="Arial Unicode MS" charset="0"/>
                <a:ea typeface="Times New Roman" charset="0"/>
                <a:cs typeface="Courier New" charset="0"/>
              </a:rPr>
              <a:t>MATERIALS DEVELOPED BY THE AOLME</a:t>
            </a:r>
            <a:r>
              <a:rPr lang="en-US" altLang="en-US" sz="800" dirty="0">
                <a:solidFill>
                  <a:schemeClr val="bg1">
                    <a:lumMod val="75000"/>
                  </a:schemeClr>
                </a:solidFill>
                <a:latin typeface="Arial Unicode MS" charset="0"/>
                <a:ea typeface="Times New Roman" charset="0"/>
                <a:cs typeface="Courier New" charset="0"/>
              </a:rPr>
              <a:t> PROJECT</a:t>
            </a:r>
            <a:r>
              <a:rPr kumimoji="0" lang="en-US" altLang="en-US" sz="800" b="0" i="0" u="none" strike="noStrike" cap="none" normalizeH="0" baseline="0" dirty="0">
                <a:ln>
                  <a:noFill/>
                </a:ln>
                <a:solidFill>
                  <a:schemeClr val="bg1">
                    <a:lumMod val="75000"/>
                  </a:schemeClr>
                </a:solidFill>
                <a:effectLst/>
                <a:latin typeface="Arial Unicode MS" charset="0"/>
                <a:ea typeface="Times New Roman" charset="0"/>
                <a:cs typeface="Courier New" charset="0"/>
              </a:rPr>
              <a:t> AT THE UNIVERSITY OF NEW MEXICO, PLEASE DO NOT COPY OR DISTRIBUTE ANY OF THESE COPYRIGHTED TASKS WITHOUT PROPER AUTHORIZATION</a:t>
            </a:r>
            <a:endParaRPr kumimoji="0" lang="en-US" altLang="en-US" sz="800" b="0" i="0" u="none" strike="noStrike" cap="none" normalizeH="0" baseline="0" dirty="0">
              <a:ln>
                <a:noFill/>
              </a:ln>
              <a:solidFill>
                <a:schemeClr val="bg1">
                  <a:lumMod val="75000"/>
                </a:schemeClr>
              </a:solidFill>
              <a:effectLst/>
              <a:latin typeface="Arial" charset="0"/>
            </a:endParaRPr>
          </a:p>
        </p:txBody>
      </p:sp>
      <p:sp>
        <p:nvSpPr>
          <p:cNvPr id="6" name="TextBox 5">
            <a:extLst>
              <a:ext uri="{FF2B5EF4-FFF2-40B4-BE49-F238E27FC236}">
                <a16:creationId xmlns:a16="http://schemas.microsoft.com/office/drawing/2014/main" id="{09FF0D20-168F-984A-A2EF-C50FA89EBA2C}"/>
              </a:ext>
            </a:extLst>
          </p:cNvPr>
          <p:cNvSpPr txBox="1"/>
          <p:nvPr/>
        </p:nvSpPr>
        <p:spPr>
          <a:xfrm>
            <a:off x="6150224" y="5314722"/>
            <a:ext cx="2402110" cy="830997"/>
          </a:xfrm>
          <a:prstGeom prst="rect">
            <a:avLst/>
          </a:prstGeom>
          <a:noFill/>
          <a:ln>
            <a:solidFill>
              <a:schemeClr val="accent1"/>
            </a:solidFill>
          </a:ln>
        </p:spPr>
        <p:txBody>
          <a:bodyPr wrap="square" rtlCol="0">
            <a:spAutoFit/>
          </a:bodyPr>
          <a:lstStyle/>
          <a:p>
            <a:r>
              <a:rPr lang="en-US" sz="1600" dirty="0"/>
              <a:t>Use paper to check and predict whether your game will work.</a:t>
            </a:r>
          </a:p>
        </p:txBody>
      </p:sp>
      <p:grpSp>
        <p:nvGrpSpPr>
          <p:cNvPr id="3" name="Group 2">
            <a:extLst>
              <a:ext uri="{FF2B5EF4-FFF2-40B4-BE49-F238E27FC236}">
                <a16:creationId xmlns:a16="http://schemas.microsoft.com/office/drawing/2014/main" id="{FA4E8D54-CB54-1F49-A5B6-43A5EA5EB5E4}"/>
              </a:ext>
            </a:extLst>
          </p:cNvPr>
          <p:cNvGrpSpPr/>
          <p:nvPr/>
        </p:nvGrpSpPr>
        <p:grpSpPr>
          <a:xfrm>
            <a:off x="333792" y="1579108"/>
            <a:ext cx="1324664" cy="1512037"/>
            <a:chOff x="4392386" y="1705165"/>
            <a:chExt cx="1324664" cy="1512037"/>
          </a:xfrm>
        </p:grpSpPr>
        <p:pic>
          <p:nvPicPr>
            <p:cNvPr id="34" name="Imagen 1">
              <a:extLst>
                <a:ext uri="{FF2B5EF4-FFF2-40B4-BE49-F238E27FC236}">
                  <a16:creationId xmlns:a16="http://schemas.microsoft.com/office/drawing/2014/main" id="{850386AA-0168-AF42-B724-030397F9AFC2}"/>
                </a:ext>
              </a:extLst>
            </p:cNvPr>
            <p:cNvPicPr/>
            <p:nvPr/>
          </p:nvPicPr>
          <p:blipFill>
            <a:blip r:embed="rId3" cstate="print">
              <a:clrChange>
                <a:clrFrom>
                  <a:srgbClr val="FFFFFF"/>
                </a:clrFrom>
                <a:clrTo>
                  <a:srgbClr val="FFFFFF">
                    <a:alpha val="0"/>
                  </a:srgbClr>
                </a:clrTo>
              </a:clrChange>
              <a:extLst>
                <a:ext uri="{BEBA8EAE-BF5A-486C-A8C5-ECC9F3942E4B}">
                  <a14:imgProps xmlns:a14="http://schemas.microsoft.com/office/drawing/2010/main">
                    <a14:imgLayer r:embed="rId4">
                      <a14:imgEffect>
                        <a14:artisticPaintBrush/>
                      </a14:imgEffect>
                    </a14:imgLayer>
                  </a14:imgProps>
                </a:ext>
              </a:extLst>
            </a:blip>
            <a:srcRect/>
            <a:stretch>
              <a:fillRect/>
            </a:stretch>
          </p:blipFill>
          <p:spPr bwMode="auto">
            <a:xfrm>
              <a:off x="4392386" y="1705165"/>
              <a:ext cx="1324664" cy="1512037"/>
            </a:xfrm>
            <a:prstGeom prst="rect">
              <a:avLst/>
            </a:prstGeom>
            <a:noFill/>
            <a:ln w="9525">
              <a:noFill/>
              <a:miter lim="800000"/>
              <a:headEnd/>
              <a:tailEnd/>
            </a:ln>
          </p:spPr>
        </p:pic>
        <p:pic>
          <p:nvPicPr>
            <p:cNvPr id="35" name="Picture 34" descr="http://2.bp.blogspot.com/-O23rmC4fjW0/TZBVdtx-nWI/AAAAAAAADyM/5mZRkYUKLd8/s1600/glasses.gif">
              <a:extLst>
                <a:ext uri="{FF2B5EF4-FFF2-40B4-BE49-F238E27FC236}">
                  <a16:creationId xmlns:a16="http://schemas.microsoft.com/office/drawing/2014/main" id="{95329926-EF81-C548-AF50-2736BE6305F1}"/>
                </a:ext>
              </a:extLst>
            </p:cNvPr>
            <p:cNvPicPr/>
            <p:nvPr/>
          </p:nvPicPr>
          <p:blipFill rotWithShape="1">
            <a:blip r:embed="rId5" cstate="print">
              <a:clrChange>
                <a:clrFrom>
                  <a:srgbClr val="FFFFFF"/>
                </a:clrFrom>
                <a:clrTo>
                  <a:srgbClr val="FFFFFF">
                    <a:alpha val="0"/>
                  </a:srgbClr>
                </a:clrTo>
              </a:clrChange>
              <a:duotone>
                <a:prstClr val="black"/>
                <a:schemeClr val="tx2">
                  <a:tint val="45000"/>
                  <a:satMod val="400000"/>
                </a:schemeClr>
              </a:duotone>
              <a:extLst>
                <a:ext uri="{28A0092B-C50C-407E-A947-70E740481C1C}">
                  <a14:useLocalDpi xmlns:a14="http://schemas.microsoft.com/office/drawing/2010/main" val="0"/>
                </a:ext>
              </a:extLst>
            </a:blip>
            <a:srcRect l="8852" t="51475" r="6230" b="14099"/>
            <a:stretch/>
          </p:blipFill>
          <p:spPr bwMode="auto">
            <a:xfrm>
              <a:off x="4620984" y="1884784"/>
              <a:ext cx="963388" cy="530842"/>
            </a:xfrm>
            <a:prstGeom prst="rect">
              <a:avLst/>
            </a:prstGeom>
            <a:noFill/>
            <a:ln>
              <a:noFill/>
            </a:ln>
            <a:extLst>
              <a:ext uri="{53640926-AAD7-44D8-BBD7-CCE9431645EC}">
                <a14:shadowObscured xmlns:a14="http://schemas.microsoft.com/office/drawing/2010/main"/>
              </a:ext>
            </a:extLst>
          </p:spPr>
        </p:pic>
      </p:grpSp>
      <p:pic>
        <p:nvPicPr>
          <p:cNvPr id="9" name="Picture 8">
            <a:extLst>
              <a:ext uri="{FF2B5EF4-FFF2-40B4-BE49-F238E27FC236}">
                <a16:creationId xmlns:a16="http://schemas.microsoft.com/office/drawing/2014/main" id="{FFD3C5C2-DBC9-4A4A-935D-EEEB5AA8FE4B}"/>
              </a:ext>
            </a:extLst>
          </p:cNvPr>
          <p:cNvPicPr>
            <a:picLocks noChangeAspect="1"/>
          </p:cNvPicPr>
          <p:nvPr/>
        </p:nvPicPr>
        <p:blipFill>
          <a:blip r:embed="rId6">
            <a:duotone>
              <a:prstClr val="black"/>
              <a:schemeClr val="accent1">
                <a:tint val="45000"/>
                <a:satMod val="400000"/>
              </a:schemeClr>
            </a:duotone>
          </a:blip>
          <a:stretch>
            <a:fillRect/>
          </a:stretch>
        </p:blipFill>
        <p:spPr>
          <a:xfrm>
            <a:off x="5108795" y="4031106"/>
            <a:ext cx="694722" cy="900500"/>
          </a:xfrm>
          <a:prstGeom prst="rect">
            <a:avLst/>
          </a:prstGeom>
        </p:spPr>
      </p:pic>
      <p:sp>
        <p:nvSpPr>
          <p:cNvPr id="12" name="Oval Callout 11">
            <a:extLst>
              <a:ext uri="{FF2B5EF4-FFF2-40B4-BE49-F238E27FC236}">
                <a16:creationId xmlns:a16="http://schemas.microsoft.com/office/drawing/2014/main" id="{CE9803FD-E17F-2048-B389-35B29C37EF9D}"/>
              </a:ext>
            </a:extLst>
          </p:cNvPr>
          <p:cNvSpPr/>
          <p:nvPr/>
        </p:nvSpPr>
        <p:spPr>
          <a:xfrm>
            <a:off x="1963037" y="1235544"/>
            <a:ext cx="2472676" cy="835138"/>
          </a:xfrm>
          <a:prstGeom prst="wedgeEllipseCallout">
            <a:avLst>
              <a:gd name="adj1" fmla="val -70719"/>
              <a:gd name="adj2" fmla="val 14124"/>
            </a:avLst>
          </a:prstGeom>
          <a:solidFill>
            <a:schemeClr val="accent1">
              <a:lumMod val="40000"/>
              <a:lumOff val="6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What makes this game work?</a:t>
            </a:r>
          </a:p>
        </p:txBody>
      </p:sp>
      <p:pic>
        <p:nvPicPr>
          <p:cNvPr id="15" name="Picture 14">
            <a:extLst>
              <a:ext uri="{FF2B5EF4-FFF2-40B4-BE49-F238E27FC236}">
                <a16:creationId xmlns:a16="http://schemas.microsoft.com/office/drawing/2014/main" id="{3E795A6E-6FE5-424D-93A7-20E21A3E3954}"/>
              </a:ext>
            </a:extLst>
          </p:cNvPr>
          <p:cNvPicPr>
            <a:picLocks noChangeAspect="1"/>
          </p:cNvPicPr>
          <p:nvPr/>
        </p:nvPicPr>
        <p:blipFill>
          <a:blip r:embed="rId7"/>
          <a:stretch>
            <a:fillRect/>
          </a:stretch>
        </p:blipFill>
        <p:spPr>
          <a:xfrm>
            <a:off x="238162" y="4302663"/>
            <a:ext cx="1547733" cy="2080986"/>
          </a:xfrm>
          <a:prstGeom prst="rect">
            <a:avLst/>
          </a:prstGeom>
        </p:spPr>
      </p:pic>
      <p:pic>
        <p:nvPicPr>
          <p:cNvPr id="41" name="Picture 40">
            <a:extLst>
              <a:ext uri="{FF2B5EF4-FFF2-40B4-BE49-F238E27FC236}">
                <a16:creationId xmlns:a16="http://schemas.microsoft.com/office/drawing/2014/main" id="{E37597FC-C837-D143-A43D-5A037BA830D5}"/>
              </a:ext>
            </a:extLst>
          </p:cNvPr>
          <p:cNvPicPr>
            <a:picLocks noChangeAspect="1"/>
          </p:cNvPicPr>
          <p:nvPr/>
        </p:nvPicPr>
        <p:blipFill rotWithShape="1">
          <a:blip r:embed="rId8">
            <a:extLst>
              <a:ext uri="{28A0092B-C50C-407E-A947-70E740481C1C}">
                <a14:useLocalDpi xmlns:a14="http://schemas.microsoft.com/office/drawing/2010/main"/>
              </a:ext>
            </a:extLst>
          </a:blip>
          <a:srcRect/>
          <a:stretch/>
        </p:blipFill>
        <p:spPr>
          <a:xfrm>
            <a:off x="8233677" y="5269184"/>
            <a:ext cx="780129" cy="946895"/>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26" name="TextBox 25">
            <a:extLst>
              <a:ext uri="{FF2B5EF4-FFF2-40B4-BE49-F238E27FC236}">
                <a16:creationId xmlns:a16="http://schemas.microsoft.com/office/drawing/2014/main" id="{2AB172BD-6204-734F-8EB2-E3333DB040C0}"/>
              </a:ext>
            </a:extLst>
          </p:cNvPr>
          <p:cNvSpPr txBox="1"/>
          <p:nvPr/>
        </p:nvSpPr>
        <p:spPr>
          <a:xfrm>
            <a:off x="6516915" y="785830"/>
            <a:ext cx="5440592" cy="276999"/>
          </a:xfrm>
          <a:prstGeom prst="rect">
            <a:avLst/>
          </a:prstGeom>
          <a:solidFill>
            <a:schemeClr val="bg2">
              <a:lumMod val="90000"/>
            </a:schemeClr>
          </a:solidFill>
          <a:ln>
            <a:solidFill>
              <a:schemeClr val="accent1"/>
            </a:solidFill>
          </a:ln>
        </p:spPr>
        <p:txBody>
          <a:bodyPr wrap="square" rtlCol="0">
            <a:spAutoFit/>
          </a:bodyPr>
          <a:lstStyle/>
          <a:p>
            <a:r>
              <a:rPr lang="en-US" sz="1200" b="1" dirty="0"/>
              <a:t>Note</a:t>
            </a:r>
            <a:r>
              <a:rPr lang="en-US" sz="1200" dirty="0"/>
              <a:t>: The numbers in the Card match the Tasks numbers in the </a:t>
            </a:r>
            <a:r>
              <a:rPr lang="en-US" sz="1200" dirty="0" err="1"/>
              <a:t>Jupyter</a:t>
            </a:r>
            <a:r>
              <a:rPr lang="en-US" sz="1200" dirty="0"/>
              <a:t> Notebook. </a:t>
            </a:r>
          </a:p>
        </p:txBody>
      </p:sp>
    </p:spTree>
    <p:extLst>
      <p:ext uri="{BB962C8B-B14F-4D97-AF65-F5344CB8AC3E}">
        <p14:creationId xmlns:p14="http://schemas.microsoft.com/office/powerpoint/2010/main" val="1448278446"/>
      </p:ext>
    </p:extLst>
  </p:cSld>
  <p:clrMapOvr>
    <a:masterClrMapping/>
  </p:clrMapOvr>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Parcel</Template>
  <TotalTime>46383</TotalTime>
  <Words>1872</Words>
  <Application>Microsoft Macintosh PowerPoint</Application>
  <PresentationFormat>Widescreen</PresentationFormat>
  <Paragraphs>146</Paragraphs>
  <Slides>10</Slides>
  <Notes>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Arial Unicode MS</vt:lpstr>
      <vt:lpstr>Arial</vt:lpstr>
      <vt:lpstr>Calibri</vt:lpstr>
      <vt:lpstr>Courier New</vt:lpstr>
      <vt:lpstr>Gill Sans MT</vt:lpstr>
      <vt:lpstr>Parcel</vt:lpstr>
      <vt:lpstr>AOLME Curriculum SESSION 2</vt:lpstr>
      <vt:lpstr>Level 1</vt:lpstr>
      <vt:lpstr>introduction to Python Programming</vt:lpstr>
      <vt:lpstr>Selected ACTIVITIES</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AOLME Curriculum</dc:title>
  <dc:creator>Carlos Lopez Leiva</dc:creator>
  <cp:lastModifiedBy>Carlos Lopez Leiva</cp:lastModifiedBy>
  <cp:revision>239</cp:revision>
  <cp:lastPrinted>2019-01-25T17:09:36Z</cp:lastPrinted>
  <dcterms:created xsi:type="dcterms:W3CDTF">2017-05-22T00:10:34Z</dcterms:created>
  <dcterms:modified xsi:type="dcterms:W3CDTF">2019-02-10T23:46:45Z</dcterms:modified>
</cp:coreProperties>
</file>